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5"/>
    <p:sldMasterId id="214748366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5143500" cx="9144000"/>
  <p:notesSz cx="6858000" cy="9144000"/>
  <p:embeddedFontLst>
    <p:embeddedFont>
      <p:font typeface="Roboto"/>
      <p:regular r:id="rId36"/>
      <p:bold r:id="rId37"/>
      <p:italic r:id="rId38"/>
      <p:boldItalic r:id="rId39"/>
    </p:embeddedFont>
    <p:embeddedFont>
      <p:font typeface="Helvetica Neue"/>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3177BA9-F75F-4E4E-8E23-BA27566DAB7A}">
  <a:tblStyle styleId="{23177BA9-F75F-4E4E-8E23-BA27566DAB7A}" styleName="Table_0">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regular.fntdata"/><Relationship Id="rId20" Type="http://schemas.openxmlformats.org/officeDocument/2006/relationships/slide" Target="slides/slide13.xml"/><Relationship Id="rId42" Type="http://schemas.openxmlformats.org/officeDocument/2006/relationships/font" Target="fonts/HelveticaNeue-italic.fntdata"/><Relationship Id="rId41" Type="http://schemas.openxmlformats.org/officeDocument/2006/relationships/font" Target="fonts/HelveticaNeue-bold.fntdata"/><Relationship Id="rId22" Type="http://schemas.openxmlformats.org/officeDocument/2006/relationships/slide" Target="slides/slide15.xml"/><Relationship Id="rId21" Type="http://schemas.openxmlformats.org/officeDocument/2006/relationships/slide" Target="slides/slide14.xml"/><Relationship Id="rId43" Type="http://schemas.openxmlformats.org/officeDocument/2006/relationships/font" Target="fonts/HelveticaNeue-bold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Roboto-bold.fntdata"/><Relationship Id="rId14" Type="http://schemas.openxmlformats.org/officeDocument/2006/relationships/slide" Target="slides/slide7.xml"/><Relationship Id="rId36" Type="http://schemas.openxmlformats.org/officeDocument/2006/relationships/font" Target="fonts/Roboto-regular.fntdata"/><Relationship Id="rId17" Type="http://schemas.openxmlformats.org/officeDocument/2006/relationships/slide" Target="slides/slide10.xml"/><Relationship Id="rId39" Type="http://schemas.openxmlformats.org/officeDocument/2006/relationships/font" Target="fonts/Roboto-boldItalic.fntdata"/><Relationship Id="rId16" Type="http://schemas.openxmlformats.org/officeDocument/2006/relationships/slide" Target="slides/slide9.xml"/><Relationship Id="rId38" Type="http://schemas.openxmlformats.org/officeDocument/2006/relationships/font" Target="fonts/Roboto-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heckbooknyc.com/budget/yeartype/B/year/125"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yc.gov/assets/planning/download/pdf/applicants/applicant-portal/lur.pdf"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allotpedia.org/Christopher_Marte"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4GYfjmlh8tJiCvTVa7yEWBQ07BAeo3Ve1xt9Hhk0KYA/edi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t3dpz9rwghd8Xug4D3p1fLJXQQWWvorGu7n-SrJkzbM/edi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45 minutes</a:t>
            </a:r>
            <a:endParaRPr/>
          </a:p>
          <a:p>
            <a:pPr indent="0" lvl="0" marL="0" rtl="0" algn="l">
              <a:spcBef>
                <a:spcPts val="0"/>
              </a:spcBef>
              <a:spcAft>
                <a:spcPts val="0"/>
              </a:spcAft>
              <a:buNone/>
            </a:pPr>
            <a:r>
              <a:rPr lang="en"/>
              <a:t>1/19 AV Room 1–1:45pm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Goal of independent study was to understand how NYC’s </a:t>
            </a:r>
            <a:r>
              <a:rPr lang="en"/>
              <a:t>government</a:t>
            </a:r>
            <a:r>
              <a:rPr lang="en"/>
              <a:t> works.</a:t>
            </a:r>
            <a:endParaRPr/>
          </a:p>
          <a:p>
            <a:pPr indent="0" lvl="0" marL="0" rtl="0" algn="l">
              <a:spcBef>
                <a:spcPts val="0"/>
              </a:spcBef>
              <a:spcAft>
                <a:spcPts val="0"/>
              </a:spcAft>
              <a:buNone/>
            </a:pPr>
            <a:r>
              <a:rPr lang="en"/>
              <a:t>Changes to respond to the problems that the city faces, which have changed drastically from farming to manufacturing to office work to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2ae09697ec6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2ae09697ec6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Even though there has been a fair amount of corruption in NYC government, the </a:t>
            </a:r>
            <a:r>
              <a:rPr lang="en"/>
              <a:t>structure</a:t>
            </a:r>
            <a:r>
              <a:rPr lang="en"/>
              <a:t> is trying to prevent that.</a:t>
            </a:r>
            <a:endParaRPr/>
          </a:p>
          <a:p>
            <a:pPr indent="-298450" lvl="0" marL="457200" rtl="0" algn="l">
              <a:spcBef>
                <a:spcPts val="0"/>
              </a:spcBef>
              <a:spcAft>
                <a:spcPts val="0"/>
              </a:spcAft>
              <a:buSzPts val="1100"/>
              <a:buChar char="●"/>
            </a:pPr>
            <a:r>
              <a:rPr lang="en"/>
              <a:t>Comptroller - audits the city’s spending and produces reports</a:t>
            </a:r>
            <a:endParaRPr/>
          </a:p>
          <a:p>
            <a:pPr indent="-298450" lvl="0" marL="457200" rtl="0" algn="l">
              <a:spcBef>
                <a:spcPts val="0"/>
              </a:spcBef>
              <a:spcAft>
                <a:spcPts val="0"/>
              </a:spcAft>
              <a:buSzPts val="1100"/>
              <a:buChar char="●"/>
            </a:pPr>
            <a:r>
              <a:rPr lang="en"/>
              <a:t>Independent Budget Office also produces reports</a:t>
            </a:r>
            <a:endParaRPr/>
          </a:p>
          <a:p>
            <a:pPr indent="-298450" lvl="0" marL="457200" rtl="0" algn="l">
              <a:spcBef>
                <a:spcPts val="0"/>
              </a:spcBef>
              <a:spcAft>
                <a:spcPts val="0"/>
              </a:spcAft>
              <a:buSzPts val="1100"/>
              <a:buChar char="●"/>
            </a:pPr>
            <a:r>
              <a:rPr lang="en"/>
              <a:t>Public advocate - unique position</a:t>
            </a:r>
            <a:endParaRPr/>
          </a:p>
          <a:p>
            <a:pPr indent="-298450" lvl="0" marL="457200" rtl="0" algn="l">
              <a:spcBef>
                <a:spcPts val="0"/>
              </a:spcBef>
              <a:spcAft>
                <a:spcPts val="0"/>
              </a:spcAft>
              <a:buSzPts val="1100"/>
              <a:buChar char="●"/>
            </a:pPr>
            <a:r>
              <a:rPr lang="en"/>
              <a:t>That being said there is still corruption</a:t>
            </a:r>
            <a:endParaRPr/>
          </a:p>
          <a:p>
            <a:pPr indent="-298450" lvl="1" marL="914400" rtl="0" algn="l">
              <a:spcBef>
                <a:spcPts val="0"/>
              </a:spcBef>
              <a:spcAft>
                <a:spcPts val="0"/>
              </a:spcAft>
              <a:buSzPts val="1100"/>
              <a:buChar char="○"/>
            </a:pPr>
            <a:r>
              <a:rPr lang="en"/>
              <a:t>Many mayor scandals</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2ae5e9e9db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2ae5e9e9db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we have talked about the citywide, let’s talk about at the borough level.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Mr. Kildahl and I read a 20-page law review on whether we even need this position.</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2ae5e9e9db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2ae5e9e9db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2b04c422b94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5" name="Google Shape;895;g2b04c422b94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we have talked about the citywide, let’s talk about at the borough level.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Mr. Kildahl and I read a 20-page law review on whether we even need this position.</a:t>
            </a:r>
            <a:endParaRPr/>
          </a:p>
          <a:p>
            <a:pPr indent="0" lvl="0" marL="0" rtl="0" algn="l">
              <a:spcBef>
                <a:spcPts val="0"/>
              </a:spcBef>
              <a:spcAft>
                <a:spcPts val="0"/>
              </a:spcAft>
              <a:buNone/>
            </a:pPr>
            <a:r>
              <a:t/>
            </a:r>
            <a:endParaRPr/>
          </a:p>
          <a:p>
            <a:pPr indent="-355600" lvl="0" marL="4572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 </a:t>
            </a:r>
            <a:r>
              <a:rPr lang="en" sz="1600">
                <a:solidFill>
                  <a:schemeClr val="dk1"/>
                </a:solidFill>
                <a:latin typeface="Helvetica Neue"/>
                <a:ea typeface="Helvetica Neue"/>
                <a:cs typeface="Helvetica Neue"/>
                <a:sym typeface="Helvetica Neue"/>
              </a:rPr>
              <a:t>(such as zoning, outdoor dining regulation, cannabis policy recommendations)</a:t>
            </a:r>
            <a:endParaRPr sz="1600">
              <a:solidFill>
                <a:schemeClr val="dk1"/>
              </a:solidFill>
              <a:latin typeface="Helvetica Neue"/>
              <a:ea typeface="Helvetica Neue"/>
              <a:cs typeface="Helvetica Neue"/>
              <a:sym typeface="Helvetica Neue"/>
            </a:endParaRPr>
          </a:p>
          <a:p>
            <a:pPr indent="0" lvl="0" marL="0" rtl="0" algn="l">
              <a:spcBef>
                <a:spcPts val="12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2b0477252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2b0477252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Not specific to NYC government.</a:t>
            </a:r>
            <a:endParaRPr/>
          </a:p>
          <a:p>
            <a:pPr indent="-298450" lvl="1" marL="914400" rtl="0" algn="l">
              <a:spcBef>
                <a:spcPts val="0"/>
              </a:spcBef>
              <a:spcAft>
                <a:spcPts val="0"/>
              </a:spcAft>
              <a:buSzPts val="1100"/>
              <a:buChar char="○"/>
            </a:pPr>
            <a:r>
              <a:rPr lang="en"/>
              <a:t>In NYC, the counties are boroughs. If you break the state law in a borough, you are prosecuted by the borough DA</a:t>
            </a:r>
            <a:endParaRPr/>
          </a:p>
          <a:p>
            <a:pPr indent="-298450" lvl="2" marL="1371600" rtl="0" algn="l">
              <a:spcBef>
                <a:spcPts val="0"/>
              </a:spcBef>
              <a:spcAft>
                <a:spcPts val="0"/>
              </a:spcAft>
              <a:buSzPts val="1100"/>
              <a:buChar char="■"/>
            </a:pPr>
            <a:r>
              <a:rPr lang="en"/>
              <a:t>Mr. Kildahl and I also visited the Bronx DA’s indictment hearings</a:t>
            </a:r>
            <a:endParaRPr/>
          </a:p>
          <a:p>
            <a:pPr indent="-298450" lvl="1" marL="914400" rtl="0" algn="l">
              <a:spcBef>
                <a:spcPts val="0"/>
              </a:spcBef>
              <a:spcAft>
                <a:spcPts val="0"/>
              </a:spcAft>
              <a:buSzPts val="1100"/>
              <a:buChar char="○"/>
            </a:pPr>
            <a:r>
              <a:rPr lang="en"/>
              <a:t>If you break federal law, you are prosecuted by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2ae09697ec6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2ae09697ec6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Show of hands, how many of you have heard of community boards? I certainly didn’t</a:t>
            </a:r>
            <a:endParaRPr/>
          </a:p>
          <a:p>
            <a:pPr indent="-298450" lvl="0" marL="457200" rtl="0" algn="l">
              <a:spcBef>
                <a:spcPts val="0"/>
              </a:spcBef>
              <a:spcAft>
                <a:spcPts val="0"/>
              </a:spcAft>
              <a:buSzPts val="1100"/>
              <a:buChar char="●"/>
            </a:pPr>
            <a:r>
              <a:rPr lang="en"/>
              <a:t>Consulted for opinions on </a:t>
            </a:r>
            <a:r>
              <a:rPr lang="en" sz="1200">
                <a:solidFill>
                  <a:schemeClr val="dk1"/>
                </a:solidFill>
                <a:latin typeface="Helvetica Neue"/>
                <a:ea typeface="Helvetica Neue"/>
                <a:cs typeface="Helvetica Neue"/>
                <a:sym typeface="Helvetica Neue"/>
              </a:rPr>
              <a:t>liquor licenses, bike lanes, block parties/street fairs permissions, and major construction projects</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Minimum age is 16, so you can join</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Each board has their own issues and different </a:t>
            </a:r>
            <a:r>
              <a:rPr lang="en" sz="1200">
                <a:solidFill>
                  <a:schemeClr val="dk1"/>
                </a:solidFill>
                <a:latin typeface="Helvetica Neue"/>
                <a:ea typeface="Helvetica Neue"/>
                <a:cs typeface="Helvetica Neue"/>
                <a:sym typeface="Helvetica Neue"/>
              </a:rPr>
              <a:t>committees</a:t>
            </a:r>
            <a:r>
              <a:rPr lang="en" sz="1200">
                <a:solidFill>
                  <a:schemeClr val="dk1"/>
                </a:solidFill>
                <a:latin typeface="Helvetica Neue"/>
                <a:ea typeface="Helvetica Neue"/>
                <a:cs typeface="Helvetica Neue"/>
                <a:sym typeface="Helvetica Neue"/>
              </a:rPr>
              <a:t>. Issues I have been dealing with have been climate resiliency flood walls, managing new marijuana shops, and opening more school maker spaces.</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a:t>community boards are a way for local residents to have an impact on city policy. They are consulted by developers and government agencies for input on local projects because they are considered experts in their neighborhoods</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2afd27242ed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2afd27242ed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Charter - constitution</a:t>
            </a:r>
            <a:endParaRPr/>
          </a:p>
          <a:p>
            <a:pPr indent="-298450" lvl="0" marL="457200" rtl="0" algn="l">
              <a:spcBef>
                <a:spcPts val="0"/>
              </a:spcBef>
              <a:spcAft>
                <a:spcPts val="0"/>
              </a:spcAft>
              <a:buSzPts val="1100"/>
              <a:buChar char="●"/>
            </a:pPr>
            <a:r>
              <a:rPr lang="en"/>
              <a:t>Administrative code - local laws</a:t>
            </a:r>
            <a:endParaRPr/>
          </a:p>
          <a:p>
            <a:pPr indent="-298450" lvl="1" marL="914400" rtl="0" algn="l">
              <a:spcBef>
                <a:spcPts val="0"/>
              </a:spcBef>
              <a:spcAft>
                <a:spcPts val="0"/>
              </a:spcAft>
              <a:buClr>
                <a:schemeClr val="dk1"/>
              </a:buClr>
              <a:buSzPts val="1100"/>
              <a:buChar char="○"/>
            </a:pPr>
            <a:r>
              <a:rPr lang="en">
                <a:solidFill>
                  <a:schemeClr val="dk1"/>
                </a:solidFill>
              </a:rPr>
              <a:t>Erica Tishman died because local law 11 was not enforced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Building inspections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Energy audits</a:t>
            </a:r>
            <a:endParaRPr/>
          </a:p>
          <a:p>
            <a:pPr indent="-298450" lvl="0" marL="457200" rtl="0" algn="l">
              <a:spcBef>
                <a:spcPts val="0"/>
              </a:spcBef>
              <a:spcAft>
                <a:spcPts val="0"/>
              </a:spcAft>
              <a:buSzPts val="1100"/>
              <a:buChar char="●"/>
            </a:pPr>
            <a:r>
              <a:rPr lang="en"/>
              <a:t>Rules - methods of operations</a:t>
            </a:r>
            <a:endParaRPr/>
          </a:p>
          <a:p>
            <a:pPr indent="-298450" lvl="1" marL="914400" rtl="0" algn="l">
              <a:spcBef>
                <a:spcPts val="0"/>
              </a:spcBef>
              <a:spcAft>
                <a:spcPts val="0"/>
              </a:spcAft>
              <a:buSzPts val="1100"/>
              <a:buChar char="○"/>
            </a:pPr>
            <a:r>
              <a:rPr lang="en"/>
              <a:t>Department of Transportation traffic regulations.</a:t>
            </a:r>
            <a:endParaRPr/>
          </a:p>
          <a:p>
            <a:pPr indent="-298450" lvl="1" marL="914400" rtl="0" algn="l">
              <a:spcBef>
                <a:spcPts val="0"/>
              </a:spcBef>
              <a:spcAft>
                <a:spcPts val="0"/>
              </a:spcAft>
              <a:buSzPts val="1100"/>
              <a:buChar char="○"/>
            </a:pPr>
            <a:r>
              <a:rPr lang="en"/>
              <a:t>Department of Health and Mental Hygiene rules about food service establishments.</a:t>
            </a:r>
            <a:endParaRPr/>
          </a:p>
          <a:p>
            <a:pPr indent="-298450" lvl="1" marL="914400" rtl="0" algn="l">
              <a:spcBef>
                <a:spcPts val="0"/>
              </a:spcBef>
              <a:spcAft>
                <a:spcPts val="0"/>
              </a:spcAft>
              <a:buSzPts val="1100"/>
              <a:buChar char="○"/>
            </a:pPr>
            <a:r>
              <a:rPr lang="en"/>
              <a:t>Department of Sanitation rules about garbage and recycling.</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2ae5e9e9db8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2ae5e9e9db8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let’s talk about processes.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2afd2745e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2afd2745e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the top agencies in the budget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https://www.checkbooknyc.com/budget/yeartype/B/year/125</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2ae5e9e9db8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9" name="Google Shape;949;g2ae5e9e9db8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History</a:t>
            </a:r>
            <a:endParaRPr/>
          </a:p>
          <a:p>
            <a:pPr indent="-298450" lvl="1" marL="914400" rtl="0" algn="l">
              <a:spcBef>
                <a:spcPts val="0"/>
              </a:spcBef>
              <a:spcAft>
                <a:spcPts val="0"/>
              </a:spcAft>
              <a:buSzPts val="1100"/>
              <a:buChar char="○"/>
            </a:pPr>
            <a:r>
              <a:rPr lang="en"/>
              <a:t>1870 Building Code - fire safety</a:t>
            </a:r>
            <a:endParaRPr/>
          </a:p>
          <a:p>
            <a:pPr indent="-298450" lvl="1" marL="914400" rtl="0" algn="l">
              <a:spcBef>
                <a:spcPts val="0"/>
              </a:spcBef>
              <a:spcAft>
                <a:spcPts val="0"/>
              </a:spcAft>
              <a:buSzPts val="1100"/>
              <a:buChar char="○"/>
            </a:pPr>
            <a:r>
              <a:rPr lang="en"/>
              <a:t>1915 Equitable Building became last building according to “old rules”</a:t>
            </a:r>
            <a:endParaRPr/>
          </a:p>
          <a:p>
            <a:pPr indent="-298450" lvl="1" marL="914400" rtl="0" algn="l">
              <a:spcBef>
                <a:spcPts val="0"/>
              </a:spcBef>
              <a:spcAft>
                <a:spcPts val="0"/>
              </a:spcAft>
              <a:buSzPts val="1100"/>
              <a:buChar char="○"/>
            </a:pPr>
            <a:r>
              <a:rPr lang="en"/>
              <a:t>1916 Zoning Resolution</a:t>
            </a:r>
            <a:endParaRPr/>
          </a:p>
          <a:p>
            <a:pPr indent="-298450" lvl="2" marL="1371600" rtl="0" algn="l">
              <a:spcBef>
                <a:spcPts val="0"/>
              </a:spcBef>
              <a:spcAft>
                <a:spcPts val="0"/>
              </a:spcAft>
              <a:buSzPts val="1100"/>
              <a:buChar char="■"/>
            </a:pPr>
            <a:r>
              <a:rPr lang="en"/>
              <a:t>Separated residential from non-residential (industrial and manufacturing)</a:t>
            </a:r>
            <a:endParaRPr/>
          </a:p>
          <a:p>
            <a:pPr indent="-298450" lvl="2" marL="1371600" rtl="0" algn="l">
              <a:spcBef>
                <a:spcPts val="0"/>
              </a:spcBef>
              <a:spcAft>
                <a:spcPts val="0"/>
              </a:spcAft>
              <a:buSzPts val="1100"/>
              <a:buChar char="■"/>
            </a:pPr>
            <a:r>
              <a:rPr lang="en"/>
              <a:t>Height controls</a:t>
            </a:r>
            <a:endParaRPr/>
          </a:p>
          <a:p>
            <a:pPr indent="-298450" lvl="1" marL="914400" rtl="0" algn="l">
              <a:spcBef>
                <a:spcPts val="0"/>
              </a:spcBef>
              <a:spcAft>
                <a:spcPts val="0"/>
              </a:spcAft>
              <a:buSzPts val="1100"/>
              <a:buChar char="○"/>
            </a:pPr>
            <a:r>
              <a:rPr lang="en"/>
              <a:t>1961 Zoning Resolution</a:t>
            </a:r>
            <a:endParaRPr/>
          </a:p>
          <a:p>
            <a:pPr indent="-298450" lvl="0" marL="457200" rtl="0" algn="l">
              <a:spcBef>
                <a:spcPts val="0"/>
              </a:spcBef>
              <a:spcAft>
                <a:spcPts val="0"/>
              </a:spcAft>
              <a:buSzPts val="1100"/>
              <a:buChar char="●"/>
            </a:pPr>
            <a:r>
              <a:rPr lang="en"/>
              <a:t>Examples of rules</a:t>
            </a:r>
            <a:endParaRPr/>
          </a:p>
          <a:p>
            <a:pPr indent="-298450" lvl="1" marL="914400" rtl="0" algn="l">
              <a:spcBef>
                <a:spcPts val="0"/>
              </a:spcBef>
              <a:spcAft>
                <a:spcPts val="0"/>
              </a:spcAft>
              <a:buSzPts val="1100"/>
              <a:buChar char="○"/>
            </a:pPr>
            <a:r>
              <a:rPr lang="en"/>
              <a:t>Affordable housing requirements, building height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aec9844587_3_113:notes"/>
          <p:cNvSpPr txBox="1"/>
          <p:nvPr>
            <p:ph idx="1" type="body"/>
          </p:nvPr>
        </p:nvSpPr>
        <p:spPr>
          <a:xfrm>
            <a:off x="685796" y="4343391"/>
            <a:ext cx="5486398" cy="4114783"/>
          </a:xfrm>
          <a:prstGeom prst="rect">
            <a:avLst/>
          </a:prstGeom>
        </p:spPr>
        <p:txBody>
          <a:bodyPr anchorCtr="0" anchor="t" bIns="50550" lIns="50550" spcFirstLastPara="1" rIns="50550" wrap="square" tIns="50550">
            <a:noAutofit/>
          </a:bodyPr>
          <a:lstStyle/>
          <a:p>
            <a:pPr indent="0" lvl="0" marL="0" rtl="0" algn="l">
              <a:spcBef>
                <a:spcPts val="0"/>
              </a:spcBef>
              <a:spcAft>
                <a:spcPts val="0"/>
              </a:spcAft>
              <a:buClr>
                <a:schemeClr val="dk1"/>
              </a:buClr>
              <a:buSzPts val="1100"/>
              <a:buFont typeface="Arial"/>
              <a:buNone/>
            </a:pPr>
            <a:r>
              <a:rPr lang="en">
                <a:solidFill>
                  <a:schemeClr val="dk1"/>
                </a:solidFill>
              </a:rPr>
              <a:t>Huge. </a:t>
            </a:r>
            <a:r>
              <a:rPr lang="en">
                <a:solidFill>
                  <a:schemeClr val="dk1"/>
                </a:solidFill>
              </a:rPr>
              <a:t>330,000 city employees. Many different departments.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It’s like a complex organism. </a:t>
            </a:r>
            <a:endParaRPr>
              <a:solidFill>
                <a:schemeClr val="dk1"/>
              </a:solidFill>
            </a:endParaRPr>
          </a:p>
          <a:p>
            <a:pPr indent="0" lvl="0" marL="0" rtl="0" algn="l">
              <a:spcBef>
                <a:spcPts val="0"/>
              </a:spcBef>
              <a:spcAft>
                <a:spcPts val="0"/>
              </a:spcAft>
              <a:buNone/>
            </a:pPr>
            <a:r>
              <a:t/>
            </a:r>
            <a:endParaRPr/>
          </a:p>
        </p:txBody>
      </p:sp>
      <p:sp>
        <p:nvSpPr>
          <p:cNvPr id="176" name="Google Shape;176;g2aec9844587_3_113:notes"/>
          <p:cNvSpPr/>
          <p:nvPr>
            <p:ph idx="2" type="sldImg"/>
          </p:nvPr>
        </p:nvSpPr>
        <p:spPr>
          <a:xfrm>
            <a:off x="969429" y="685783"/>
            <a:ext cx="4919823"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2ae5e9e9db8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6" name="Google Shape;956;g2ae5e9e9db8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change the zoning code, you go through ULURP</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https://www.nyc.gov/assets/planning/download/pdf/applicants/applicant-portal/lur.pdf</a:t>
            </a:r>
            <a:r>
              <a:rPr lang="en"/>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2ae5e9e9db8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2" name="Google Shape;962;g2ae5e9e9db8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mayor, comptroller, bps, president of council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2ae6fed52d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2ae6fed52d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Through all these issues, </a:t>
            </a:r>
            <a:r>
              <a:rPr lang="en"/>
              <a:t>people</a:t>
            </a:r>
            <a:r>
              <a:rPr lang="en"/>
              <a:t> thought it was going to be the end, but NYC made it through.</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2afd27242ed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4" name="Google Shape;974;g2afd27242ed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Due to low turnout in council </a:t>
            </a:r>
            <a:r>
              <a:rPr lang="en"/>
              <a:t>elections</a:t>
            </a:r>
            <a:r>
              <a:rPr lang="en"/>
              <a:t> particularly, your vote does sway a lot</a:t>
            </a:r>
            <a:endParaRPr/>
          </a:p>
          <a:p>
            <a:pPr indent="0" lvl="0" marL="0" rtl="0" algn="l">
              <a:spcBef>
                <a:spcPts val="0"/>
              </a:spcBef>
              <a:spcAft>
                <a:spcPts val="0"/>
              </a:spcAft>
              <a:buNone/>
            </a:pPr>
            <a:r>
              <a:rPr lang="en"/>
              <a:t>Presidential turnout: 65% in New York (typically)</a:t>
            </a:r>
            <a:endParaRPr/>
          </a:p>
          <a:p>
            <a:pPr indent="0" lvl="0" marL="0" rtl="0" algn="l">
              <a:spcBef>
                <a:spcPts val="0"/>
              </a:spcBef>
              <a:spcAft>
                <a:spcPts val="0"/>
              </a:spcAft>
              <a:buNone/>
            </a:pPr>
            <a:r>
              <a:rPr lang="en"/>
              <a:t>12486/168000=7% in city council elections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2b02303809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2b02303809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rPr lang="en" sz="1800">
                <a:solidFill>
                  <a:srgbClr val="595959"/>
                </a:solidFill>
              </a:rPr>
              <a:t>The Wendy Chapman Rule: all City Hall officials move at once. You may go from getting "no"s or no responses for years from different officials to all of a sudden one day they all say "yes."</a:t>
            </a:r>
            <a:endParaRPr sz="1800">
              <a:solidFill>
                <a:srgbClr val="595959"/>
              </a:solidFill>
            </a:endParaRPr>
          </a:p>
          <a:p>
            <a:pPr indent="-342900" lvl="0" marL="457200" rtl="0" algn="l">
              <a:lnSpc>
                <a:spcPct val="115000"/>
              </a:lnSpc>
              <a:spcBef>
                <a:spcPts val="0"/>
              </a:spcBef>
              <a:spcAft>
                <a:spcPts val="0"/>
              </a:spcAft>
              <a:buClr>
                <a:srgbClr val="595959"/>
              </a:buClr>
              <a:buSzPts val="1800"/>
              <a:buChar char="●"/>
            </a:pPr>
            <a:r>
              <a:rPr lang="en" sz="1800">
                <a:solidFill>
                  <a:srgbClr val="595959"/>
                </a:solidFill>
              </a:rPr>
              <a:t>Assemblyman Ron Kim said that it is easier to make your opponent's voters not turn out to vote than it is to excite voters to vote for you. I have noticed this in my council district's 2023 election. There were 23,212 voters in 2021 for Manhattan Council District 1 but only 12,486 in 2023 (</a:t>
            </a:r>
            <a:r>
              <a:rPr lang="en" sz="1800" u="sng">
                <a:solidFill>
                  <a:srgbClr val="0097A7"/>
                </a:solidFill>
                <a:hlinkClick r:id="rId2">
                  <a:extLst>
                    <a:ext uri="{A12FA001-AC4F-418D-AE19-62706E023703}">
                      <ahyp:hlinkClr val="tx"/>
                    </a:ext>
                  </a:extLst>
                </a:hlinkClick>
              </a:rPr>
              <a:t>source</a:t>
            </a:r>
            <a:r>
              <a:rPr lang="en" sz="1800">
                <a:solidFill>
                  <a:srgbClr val="595959"/>
                </a:solidFill>
              </a:rPr>
              <a:t>). This low turnout occurred after attack ads against the incument Councilmember Marte from Susan Lee in the primary and Helen Qiu in the general election were put all over the district: on the buildings, in shops, and in the mail. Turnout went down by about half, likely because these ads made Marte supporters not want to vote.</a:t>
            </a:r>
            <a:endParaRPr sz="1800">
              <a:solidFill>
                <a:srgbClr val="595959"/>
              </a:solidFill>
            </a:endParaRPr>
          </a:p>
          <a:p>
            <a:pPr indent="-342900" lvl="1" marL="914400" rtl="0" algn="l">
              <a:lnSpc>
                <a:spcPct val="115000"/>
              </a:lnSpc>
              <a:spcBef>
                <a:spcPts val="0"/>
              </a:spcBef>
              <a:spcAft>
                <a:spcPts val="0"/>
              </a:spcAft>
              <a:buClr>
                <a:srgbClr val="595959"/>
              </a:buClr>
              <a:buSzPts val="1800"/>
              <a:buChar char="○"/>
            </a:pPr>
            <a:r>
              <a:rPr lang="en" sz="1400">
                <a:solidFill>
                  <a:srgbClr val="595959"/>
                </a:solidFill>
              </a:rPr>
              <a:t>Turnout in my district went down by ½ after Republican attack ads</a:t>
            </a:r>
            <a:endParaRPr sz="1400">
              <a:solidFill>
                <a:srgbClr val="595959"/>
              </a:solidFill>
            </a:endParaRPr>
          </a:p>
          <a:p>
            <a:pPr indent="-342900" lvl="0" marL="457200" rtl="0" algn="l">
              <a:lnSpc>
                <a:spcPct val="115000"/>
              </a:lnSpc>
              <a:spcBef>
                <a:spcPts val="0"/>
              </a:spcBef>
              <a:spcAft>
                <a:spcPts val="0"/>
              </a:spcAft>
              <a:buClr>
                <a:schemeClr val="dk1"/>
              </a:buClr>
              <a:buSzPts val="1800"/>
              <a:buChar char="●"/>
            </a:pPr>
            <a:r>
              <a:rPr b="1" lang="en" sz="1800">
                <a:solidFill>
                  <a:schemeClr val="dk1"/>
                </a:solidFill>
              </a:rPr>
              <a:t>The Backstage Decision Rule: </a:t>
            </a:r>
            <a:r>
              <a:rPr lang="en" sz="1800">
                <a:solidFill>
                  <a:schemeClr val="dk1"/>
                </a:solidFill>
              </a:rPr>
              <a:t>debate in private before public discussion</a:t>
            </a:r>
            <a:endParaRPr sz="1800">
              <a:solidFill>
                <a:schemeClr val="dk1"/>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City Council discussions occur backstage. If something does not get a majority, speaker will not put it on agenda</a:t>
            </a:r>
            <a:endParaRPr sz="1400">
              <a:solidFill>
                <a:srgbClr val="595959"/>
              </a:solidFill>
            </a:endParaRPr>
          </a:p>
          <a:p>
            <a:pPr indent="-317500" lvl="1" marL="914400" rtl="0" algn="l">
              <a:lnSpc>
                <a:spcPct val="115000"/>
              </a:lnSpc>
              <a:spcBef>
                <a:spcPts val="0"/>
              </a:spcBef>
              <a:spcAft>
                <a:spcPts val="0"/>
              </a:spcAft>
              <a:buClr>
                <a:srgbClr val="595959"/>
              </a:buClr>
              <a:buSzPts val="1400"/>
              <a:buChar char="○"/>
            </a:pPr>
            <a:r>
              <a:rPr lang="en" sz="1400">
                <a:solidFill>
                  <a:srgbClr val="595959"/>
                </a:solidFill>
              </a:rPr>
              <a:t>Good idea to run ideas before other community board members before bringing it up to community board meeting for first time so that they agree when it is official</a:t>
            </a:r>
            <a:endParaRPr sz="14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2b02303809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2b02303809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2ae09697ec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2ae09697ec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Curriculum with readings, an essay, and a quiz.</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Presentation on coastal resiliency: youtu.be/</a:t>
            </a:r>
            <a:r>
              <a:rPr lang="en"/>
              <a:t>XXXXXX</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2afd27242ed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2afd27242e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2ae5e9e9db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2ae5e9e9db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worth noting the NGOs which also have an impact on New Yorkers</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2afd27242e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2afd27242e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200"/>
              </a:spcAft>
              <a:buNone/>
            </a:pPr>
            <a:r>
              <a:rPr lang="en" sz="2100">
                <a:solidFill>
                  <a:schemeClr val="dk1"/>
                </a:solidFill>
                <a:latin typeface="Helvetica Neue"/>
                <a:ea typeface="Helvetica Neue"/>
                <a:cs typeface="Helvetica Neue"/>
                <a:sym typeface="Helvetica Neue"/>
              </a:rPr>
              <a:t>NYC government affects all sorts of aspects of our day-to-day lives.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ae09697ec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2ae09697ec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 government has division of power between different branches</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2ae5e9e9db8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2ae5e9e9db8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What’s the point of all this division?</a:t>
            </a:r>
            <a:endParaRPr/>
          </a:p>
          <a:p>
            <a:pPr indent="0" lvl="0" marL="0" rtl="0" algn="l">
              <a:spcBef>
                <a:spcPts val="0"/>
              </a:spcBef>
              <a:spcAft>
                <a:spcPts val="0"/>
              </a:spcAft>
              <a:buNone/>
            </a:pPr>
            <a:r>
              <a:rPr lang="en"/>
              <a:t>Benefit of division of power is easier for change to occur</a:t>
            </a:r>
            <a:endParaRPr/>
          </a:p>
          <a:p>
            <a:pPr indent="0" lvl="0" marL="0" rtl="0" algn="l">
              <a:spcBef>
                <a:spcPts val="0"/>
              </a:spcBef>
              <a:spcAft>
                <a:spcPts val="0"/>
              </a:spcAft>
              <a:buNone/>
            </a:pPr>
            <a:r>
              <a:rPr lang="en"/>
              <a:t>Trend towards decentralization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2ae09697ec6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2ae09697ec6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Fire department, Police department, education department all under the mayor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Create or destroy city agencies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For example, Bloomberg created 311 in 2003</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https://docs.google.com/document/d/14GYfjmlh8tJiCvTVa7yEWBQ07BAeo3Ve1xt9Hhk0KYA/edit</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ae09697ec6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2ae09697ec6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Many mayors elected in response to </a:t>
            </a:r>
            <a:r>
              <a:rPr lang="en"/>
              <a:t>predecessors’ shortcomings</a:t>
            </a:r>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latin typeface="Avenir"/>
                <a:ea typeface="Avenir"/>
                <a:cs typeface="Avenir"/>
                <a:sym typeface="Avenir"/>
              </a:rPr>
              <a:t>Dinkins was a reaction to Ed Koch, who created racial tension by being racially insensitive in his comments and closing down a hospital serving a Black neighborhood.</a:t>
            </a:r>
            <a:endParaRPr>
              <a:solidFill>
                <a:schemeClr val="dk1"/>
              </a:solidFill>
              <a:latin typeface="Avenir"/>
              <a:ea typeface="Avenir"/>
              <a:cs typeface="Avenir"/>
              <a:sym typeface="Avenir"/>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latin typeface="Avenir"/>
                <a:ea typeface="Avenir"/>
                <a:cs typeface="Avenir"/>
                <a:sym typeface="Avenir"/>
              </a:rPr>
              <a:t>Giuliani</a:t>
            </a:r>
            <a:endParaRPr>
              <a:solidFill>
                <a:schemeClr val="dk1"/>
              </a:solidFill>
              <a:latin typeface="Avenir"/>
              <a:ea typeface="Avenir"/>
              <a:cs typeface="Avenir"/>
              <a:sym typeface="Avenir"/>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latin typeface="Avenir"/>
                <a:ea typeface="Avenir"/>
                <a:cs typeface="Avenir"/>
                <a:sym typeface="Avenir"/>
              </a:rPr>
              <a:t>Bloomberg was elected in response to 9/11, as a need for a businessman to revive the city.</a:t>
            </a:r>
            <a:endParaRPr>
              <a:solidFill>
                <a:schemeClr val="dk1"/>
              </a:solidFill>
              <a:latin typeface="Avenir"/>
              <a:ea typeface="Avenir"/>
              <a:cs typeface="Avenir"/>
              <a:sym typeface="Avenir"/>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latin typeface="Avenir"/>
                <a:ea typeface="Avenir"/>
                <a:cs typeface="Avenir"/>
                <a:sym typeface="Avenir"/>
              </a:rPr>
              <a:t>De Blasio was elected in response to five Republican terms (three terms of Bloomberg and two terms of Giuliani).</a:t>
            </a:r>
            <a:endParaRPr>
              <a:solidFill>
                <a:schemeClr val="dk1"/>
              </a:solidFill>
              <a:latin typeface="Avenir"/>
              <a:ea typeface="Avenir"/>
              <a:cs typeface="Avenir"/>
              <a:sym typeface="Avenir"/>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latin typeface="Avenir"/>
                <a:ea typeface="Avenir"/>
                <a:cs typeface="Avenir"/>
                <a:sym typeface="Avenir"/>
              </a:rPr>
              <a:t>Adam's was elected in response to the police violence and Black Lives Matter.</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2ae09697ec6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3" name="Google Shape;853;g2ae09697ec6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https://docs.google.com/document/d/1t3dpz9rwghd8Xug4D3p1fLJXQQWWvorGu7n-SrJkzbM/edit</a:t>
            </a:r>
            <a:r>
              <a:rPr lang="en"/>
              <a:t>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Education</a:t>
            </a:r>
            <a:endParaRPr/>
          </a:p>
          <a:p>
            <a:pPr indent="-298450" lvl="1" marL="914400" rtl="0" algn="l">
              <a:spcBef>
                <a:spcPts val="0"/>
              </a:spcBef>
              <a:spcAft>
                <a:spcPts val="0"/>
              </a:spcAft>
              <a:buSzPts val="1100"/>
              <a:buChar char="○"/>
            </a:pPr>
            <a:r>
              <a:rPr lang="en"/>
              <a:t>Largest school system</a:t>
            </a:r>
            <a:endParaRPr/>
          </a:p>
          <a:p>
            <a:pPr indent="-298450" lvl="1" marL="914400" rtl="0" algn="l">
              <a:spcBef>
                <a:spcPts val="0"/>
              </a:spcBef>
              <a:spcAft>
                <a:spcPts val="0"/>
              </a:spcAft>
              <a:buSzPts val="1100"/>
              <a:buChar char="○"/>
            </a:pPr>
            <a:r>
              <a:rPr lang="en"/>
              <a:t>1.1 million students</a:t>
            </a:r>
            <a:endParaRPr/>
          </a:p>
          <a:p>
            <a:pPr indent="-298450" lvl="1" marL="914400" rtl="0" algn="l">
              <a:spcBef>
                <a:spcPts val="0"/>
              </a:spcBef>
              <a:spcAft>
                <a:spcPts val="0"/>
              </a:spcAft>
              <a:buSzPts val="1100"/>
              <a:buChar char="○"/>
            </a:pPr>
            <a:r>
              <a:rPr lang="en"/>
              <a:t>$38 billion</a:t>
            </a:r>
            <a:endParaRPr/>
          </a:p>
          <a:p>
            <a:pPr indent="-298450" lvl="0" marL="457200" rtl="0" algn="l">
              <a:spcBef>
                <a:spcPts val="0"/>
              </a:spcBef>
              <a:spcAft>
                <a:spcPts val="0"/>
              </a:spcAft>
              <a:buSzPts val="1100"/>
              <a:buChar char="●"/>
            </a:pPr>
            <a:r>
              <a:rPr lang="en"/>
              <a:t>Fire department also runs most ambulances</a:t>
            </a:r>
            <a:endParaRPr/>
          </a:p>
          <a:p>
            <a:pPr indent="-298450" lvl="0" marL="457200" rtl="0" algn="l">
              <a:spcBef>
                <a:spcPts val="0"/>
              </a:spcBef>
              <a:spcAft>
                <a:spcPts val="0"/>
              </a:spcAft>
              <a:buClr>
                <a:schemeClr val="dk1"/>
              </a:buClr>
              <a:buSzPts val="1100"/>
              <a:buChar char="●"/>
            </a:pPr>
            <a:r>
              <a:rPr lang="en">
                <a:solidFill>
                  <a:schemeClr val="dk1"/>
                </a:solidFill>
              </a:rPr>
              <a:t>Buildings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Department of Building</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Inspects elevators and boilers periodically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NYCHA - public housing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Department of Housing Preservation and Development (HPD) - </a:t>
            </a:r>
            <a:endParaRPr>
              <a:solidFill>
                <a:schemeClr val="dk1"/>
              </a:solidFill>
            </a:endParaRPr>
          </a:p>
          <a:p>
            <a:pPr indent="-298450" lvl="1" marL="914400" rtl="0" algn="l">
              <a:spcBef>
                <a:spcPts val="0"/>
              </a:spcBef>
              <a:spcAft>
                <a:spcPts val="0"/>
              </a:spcAft>
              <a:buSzPts val="1100"/>
              <a:buChar char="○"/>
            </a:pPr>
            <a:r>
              <a:rPr lang="en">
                <a:solidFill>
                  <a:schemeClr val="dk1"/>
                </a:solidFill>
              </a:rPr>
              <a:t>Rent Guidelines Board - sets the rates for rent-stabilized housing</a:t>
            </a:r>
            <a:endParaRPr>
              <a:solidFill>
                <a:schemeClr val="dk1"/>
              </a:solidFill>
            </a:endParaRPr>
          </a:p>
          <a:p>
            <a:pPr indent="-298450" lvl="0" marL="457200" rtl="0" algn="l">
              <a:spcBef>
                <a:spcPts val="0"/>
              </a:spcBef>
              <a:spcAft>
                <a:spcPts val="0"/>
              </a:spcAft>
              <a:buSzPts val="1100"/>
              <a:buChar char="●"/>
            </a:pPr>
            <a:r>
              <a:rPr lang="en"/>
              <a:t>Largest municipal hospitals system: </a:t>
            </a:r>
            <a:r>
              <a:rPr lang="en"/>
              <a:t>NYC Health and Hospitals</a:t>
            </a:r>
            <a:endParaRPr/>
          </a:p>
          <a:p>
            <a:pPr indent="-298450" lvl="1" marL="914400" rtl="0" algn="l">
              <a:spcBef>
                <a:spcPts val="0"/>
              </a:spcBef>
              <a:spcAft>
                <a:spcPts val="0"/>
              </a:spcAft>
              <a:buSzPts val="1100"/>
              <a:buChar char="○"/>
            </a:pPr>
            <a:r>
              <a:rPr lang="en"/>
              <a:t>Non-mayoral agency</a:t>
            </a:r>
            <a:endParaRPr/>
          </a:p>
          <a:p>
            <a:pPr indent="-298450" lvl="1" marL="914400" rtl="0" algn="l">
              <a:spcBef>
                <a:spcPts val="0"/>
              </a:spcBef>
              <a:spcAft>
                <a:spcPts val="0"/>
              </a:spcAft>
              <a:buSzPts val="1100"/>
              <a:buChar char="○"/>
            </a:pPr>
            <a:r>
              <a:rPr lang="en"/>
              <a:t>Manages a municipal hospital system</a:t>
            </a:r>
            <a:endParaRPr/>
          </a:p>
          <a:p>
            <a:pPr indent="-298450" lvl="1" marL="914400" rtl="0" algn="l">
              <a:spcBef>
                <a:spcPts val="0"/>
              </a:spcBef>
              <a:spcAft>
                <a:spcPts val="0"/>
              </a:spcAft>
              <a:buSzPts val="1100"/>
              <a:buChar char="○"/>
            </a:pPr>
            <a:r>
              <a:rPr lang="en"/>
              <a:t>Serves 1.5 million New Yorkers</a:t>
            </a:r>
            <a:endParaRPr/>
          </a:p>
          <a:p>
            <a:pPr indent="-298450" lvl="1" marL="914400" rtl="0" algn="l">
              <a:spcBef>
                <a:spcPts val="0"/>
              </a:spcBef>
              <a:spcAft>
                <a:spcPts val="0"/>
              </a:spcAft>
              <a:buSzPts val="1100"/>
              <a:buChar char="○"/>
            </a:pPr>
            <a:r>
              <a:rPr lang="en"/>
              <a:t>Department of Hygiene and Mental Health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Not included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2ae5e9e9db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2ae5e9e9db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Mayor &gt; City Council</a:t>
            </a:r>
            <a:endParaRPr/>
          </a:p>
          <a:p>
            <a:pPr indent="0" lvl="0" marL="0" rtl="0" algn="l">
              <a:spcBef>
                <a:spcPts val="0"/>
              </a:spcBef>
              <a:spcAft>
                <a:spcPts val="0"/>
              </a:spcAft>
              <a:buNone/>
            </a:pPr>
            <a:r>
              <a:rPr lang="en"/>
              <a:t>President &lt; Congress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50" name="Shape 50"/>
        <p:cNvGrpSpPr/>
        <p:nvPr/>
      </p:nvGrpSpPr>
      <p:grpSpPr>
        <a:xfrm>
          <a:off x="0" y="0"/>
          <a:ext cx="0" cy="0"/>
          <a:chOff x="0" y="0"/>
          <a:chExt cx="0" cy="0"/>
        </a:xfrm>
      </p:grpSpPr>
      <p:sp>
        <p:nvSpPr>
          <p:cNvPr id="51" name="Google Shape;51;p13"/>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700"/>
              <a:buNone/>
              <a:defRPr sz="700">
                <a:solidFill>
                  <a:srgbClr val="888888"/>
                </a:solidFill>
              </a:defRPr>
            </a:lvl1pPr>
            <a:lvl2pPr lvl="1">
              <a:spcBef>
                <a:spcPts val="0"/>
              </a:spcBef>
              <a:spcAft>
                <a:spcPts val="0"/>
              </a:spcAft>
              <a:buSzPts val="700"/>
              <a:buNone/>
              <a:defRPr sz="700"/>
            </a:lvl2pPr>
            <a:lvl3pPr lvl="2">
              <a:spcBef>
                <a:spcPts val="0"/>
              </a:spcBef>
              <a:spcAft>
                <a:spcPts val="0"/>
              </a:spcAft>
              <a:buSzPts val="700"/>
              <a:buNone/>
              <a:defRPr sz="700"/>
            </a:lvl3pPr>
            <a:lvl4pPr lvl="3">
              <a:spcBef>
                <a:spcPts val="0"/>
              </a:spcBef>
              <a:spcAft>
                <a:spcPts val="0"/>
              </a:spcAft>
              <a:buSzPts val="700"/>
              <a:buNone/>
              <a:defRPr sz="700"/>
            </a:lvl4pPr>
            <a:lvl5pPr lvl="4">
              <a:spcBef>
                <a:spcPts val="0"/>
              </a:spcBef>
              <a:spcAft>
                <a:spcPts val="0"/>
              </a:spcAft>
              <a:buSzPts val="700"/>
              <a:buNone/>
              <a:defRPr sz="700"/>
            </a:lvl5pPr>
            <a:lvl6pPr lvl="5">
              <a:spcBef>
                <a:spcPts val="0"/>
              </a:spcBef>
              <a:spcAft>
                <a:spcPts val="0"/>
              </a:spcAft>
              <a:buSzPts val="700"/>
              <a:buNone/>
              <a:defRPr sz="700"/>
            </a:lvl6pPr>
            <a:lvl7pPr lvl="6">
              <a:spcBef>
                <a:spcPts val="0"/>
              </a:spcBef>
              <a:spcAft>
                <a:spcPts val="0"/>
              </a:spcAft>
              <a:buSzPts val="700"/>
              <a:buNone/>
              <a:defRPr sz="700"/>
            </a:lvl7pPr>
            <a:lvl8pPr lvl="7">
              <a:spcBef>
                <a:spcPts val="0"/>
              </a:spcBef>
              <a:spcAft>
                <a:spcPts val="0"/>
              </a:spcAft>
              <a:buSzPts val="700"/>
              <a:buNone/>
              <a:defRPr sz="700"/>
            </a:lvl8pPr>
            <a:lvl9pPr lvl="8">
              <a:spcBef>
                <a:spcPts val="0"/>
              </a:spcBef>
              <a:spcAft>
                <a:spcPts val="0"/>
              </a:spcAft>
              <a:buSzPts val="700"/>
              <a:buNone/>
              <a:defRPr sz="700"/>
            </a:lvl9pPr>
          </a:lstStyle>
          <a:p/>
        </p:txBody>
      </p:sp>
      <p:sp>
        <p:nvSpPr>
          <p:cNvPr id="52" name="Google Shape;52;p13"/>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sz="700">
                <a:solidFill>
                  <a:srgbClr val="888888"/>
                </a:solidFill>
              </a:defRPr>
            </a:lvl1pPr>
            <a:lvl2pPr lvl="1">
              <a:spcBef>
                <a:spcPts val="0"/>
              </a:spcBef>
              <a:spcAft>
                <a:spcPts val="0"/>
              </a:spcAft>
              <a:buSzPts val="700"/>
              <a:buNone/>
              <a:defRPr sz="700"/>
            </a:lvl2pPr>
            <a:lvl3pPr lvl="2">
              <a:spcBef>
                <a:spcPts val="0"/>
              </a:spcBef>
              <a:spcAft>
                <a:spcPts val="0"/>
              </a:spcAft>
              <a:buSzPts val="700"/>
              <a:buNone/>
              <a:defRPr sz="700"/>
            </a:lvl3pPr>
            <a:lvl4pPr lvl="3">
              <a:spcBef>
                <a:spcPts val="0"/>
              </a:spcBef>
              <a:spcAft>
                <a:spcPts val="0"/>
              </a:spcAft>
              <a:buSzPts val="700"/>
              <a:buNone/>
              <a:defRPr sz="700"/>
            </a:lvl4pPr>
            <a:lvl5pPr lvl="4">
              <a:spcBef>
                <a:spcPts val="0"/>
              </a:spcBef>
              <a:spcAft>
                <a:spcPts val="0"/>
              </a:spcAft>
              <a:buSzPts val="700"/>
              <a:buNone/>
              <a:defRPr sz="700"/>
            </a:lvl5pPr>
            <a:lvl6pPr lvl="5">
              <a:spcBef>
                <a:spcPts val="0"/>
              </a:spcBef>
              <a:spcAft>
                <a:spcPts val="0"/>
              </a:spcAft>
              <a:buSzPts val="700"/>
              <a:buNone/>
              <a:defRPr sz="700"/>
            </a:lvl6pPr>
            <a:lvl7pPr lvl="6">
              <a:spcBef>
                <a:spcPts val="0"/>
              </a:spcBef>
              <a:spcAft>
                <a:spcPts val="0"/>
              </a:spcAft>
              <a:buSzPts val="700"/>
              <a:buNone/>
              <a:defRPr sz="700"/>
            </a:lvl7pPr>
            <a:lvl8pPr lvl="7">
              <a:spcBef>
                <a:spcPts val="0"/>
              </a:spcBef>
              <a:spcAft>
                <a:spcPts val="0"/>
              </a:spcAft>
              <a:buSzPts val="700"/>
              <a:buNone/>
              <a:defRPr sz="700"/>
            </a:lvl8pPr>
            <a:lvl9pPr lvl="8">
              <a:spcBef>
                <a:spcPts val="0"/>
              </a:spcBef>
              <a:spcAft>
                <a:spcPts val="0"/>
              </a:spcAft>
              <a:buSzPts val="700"/>
              <a:buNone/>
              <a:defRPr sz="700"/>
            </a:lvl9pPr>
          </a:lstStyle>
          <a:p/>
        </p:txBody>
      </p:sp>
      <p:sp>
        <p:nvSpPr>
          <p:cNvPr id="53" name="Google Shape;53;p13"/>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algn="r">
              <a:spcBef>
                <a:spcPts val="0"/>
              </a:spcBef>
              <a:buNone/>
              <a:defRPr sz="700">
                <a:solidFill>
                  <a:srgbClr val="888888"/>
                </a:solidFill>
              </a:defRPr>
            </a:lvl1pPr>
            <a:lvl2pPr indent="0" lvl="1" algn="r">
              <a:spcBef>
                <a:spcPts val="0"/>
              </a:spcBef>
              <a:buNone/>
              <a:defRPr sz="700">
                <a:solidFill>
                  <a:srgbClr val="888888"/>
                </a:solidFill>
              </a:defRPr>
            </a:lvl2pPr>
            <a:lvl3pPr indent="0" lvl="2" algn="r">
              <a:spcBef>
                <a:spcPts val="0"/>
              </a:spcBef>
              <a:buNone/>
              <a:defRPr sz="700">
                <a:solidFill>
                  <a:srgbClr val="888888"/>
                </a:solidFill>
              </a:defRPr>
            </a:lvl3pPr>
            <a:lvl4pPr indent="0" lvl="3" algn="r">
              <a:spcBef>
                <a:spcPts val="0"/>
              </a:spcBef>
              <a:buNone/>
              <a:defRPr sz="700">
                <a:solidFill>
                  <a:srgbClr val="888888"/>
                </a:solidFill>
              </a:defRPr>
            </a:lvl4pPr>
            <a:lvl5pPr indent="0" lvl="4" algn="r">
              <a:spcBef>
                <a:spcPts val="0"/>
              </a:spcBef>
              <a:buNone/>
              <a:defRPr sz="700">
                <a:solidFill>
                  <a:srgbClr val="888888"/>
                </a:solidFill>
              </a:defRPr>
            </a:lvl5pPr>
            <a:lvl6pPr indent="0" lvl="5" algn="r">
              <a:spcBef>
                <a:spcPts val="0"/>
              </a:spcBef>
              <a:buNone/>
              <a:defRPr sz="700">
                <a:solidFill>
                  <a:srgbClr val="888888"/>
                </a:solidFill>
              </a:defRPr>
            </a:lvl6pPr>
            <a:lvl7pPr indent="0" lvl="6" algn="r">
              <a:spcBef>
                <a:spcPts val="0"/>
              </a:spcBef>
              <a:buNone/>
              <a:defRPr sz="700">
                <a:solidFill>
                  <a:srgbClr val="888888"/>
                </a:solidFill>
              </a:defRPr>
            </a:lvl7pPr>
            <a:lvl8pPr indent="0" lvl="7" algn="r">
              <a:spcBef>
                <a:spcPts val="0"/>
              </a:spcBef>
              <a:buNone/>
              <a:defRPr sz="700">
                <a:solidFill>
                  <a:srgbClr val="888888"/>
                </a:solidFill>
              </a:defRPr>
            </a:lvl8pPr>
            <a:lvl9pPr indent="0" lvl="8" algn="r">
              <a:spcBef>
                <a:spcPts val="0"/>
              </a:spcBef>
              <a:buNone/>
              <a:defRPr sz="700">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39" name="Shape 139"/>
        <p:cNvGrpSpPr/>
        <p:nvPr/>
      </p:nvGrpSpPr>
      <p:grpSpPr>
        <a:xfrm>
          <a:off x="0" y="0"/>
          <a:ext cx="0" cy="0"/>
          <a:chOff x="0" y="0"/>
          <a:chExt cx="0" cy="0"/>
        </a:xfrm>
      </p:grpSpPr>
      <p:sp>
        <p:nvSpPr>
          <p:cNvPr id="140" name="Google Shape;140;p15"/>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1" name="Google Shape;141;p15"/>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2" name="Google Shape;142;p15"/>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3" name="Shape 143"/>
        <p:cNvGrpSpPr/>
        <p:nvPr/>
      </p:nvGrpSpPr>
      <p:grpSpPr>
        <a:xfrm>
          <a:off x="0" y="0"/>
          <a:ext cx="0" cy="0"/>
          <a:chOff x="0" y="0"/>
          <a:chExt cx="0" cy="0"/>
        </a:xfrm>
      </p:grpSpPr>
      <p:sp>
        <p:nvSpPr>
          <p:cNvPr id="144" name="Google Shape;144;p16"/>
          <p:cNvSpPr txBox="1"/>
          <p:nvPr>
            <p:ph type="ctrTitle"/>
          </p:nvPr>
        </p:nvSpPr>
        <p:spPr>
          <a:xfrm>
            <a:off x="685800" y="1594485"/>
            <a:ext cx="7772400" cy="108013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5" name="Google Shape;145;p16"/>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6" name="Google Shape;146;p16"/>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7" name="Google Shape;147;p16"/>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8" name="Google Shape;148;p16"/>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9" name="Shape 149"/>
        <p:cNvGrpSpPr/>
        <p:nvPr/>
      </p:nvGrpSpPr>
      <p:grpSpPr>
        <a:xfrm>
          <a:off x="0" y="0"/>
          <a:ext cx="0" cy="0"/>
          <a:chOff x="0" y="0"/>
          <a:chExt cx="0" cy="0"/>
        </a:xfrm>
      </p:grpSpPr>
      <p:sp>
        <p:nvSpPr>
          <p:cNvPr id="150" name="Google Shape;150;p17"/>
          <p:cNvSpPr txBox="1"/>
          <p:nvPr>
            <p:ph type="title"/>
          </p:nvPr>
        </p:nvSpPr>
        <p:spPr>
          <a:xfrm>
            <a:off x="457200" y="205740"/>
            <a:ext cx="8229600" cy="8229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51" name="Google Shape;151;p17"/>
          <p:cNvSpPr txBox="1"/>
          <p:nvPr>
            <p:ph idx="1" type="body"/>
          </p:nvPr>
        </p:nvSpPr>
        <p:spPr>
          <a:xfrm>
            <a:off x="457200" y="1183005"/>
            <a:ext cx="822960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700"/>
              <a:buNone/>
              <a:defRPr/>
            </a:lvl1pPr>
            <a:lvl2pPr indent="-228600" lvl="1" marL="914400" algn="l">
              <a:spcBef>
                <a:spcPts val="0"/>
              </a:spcBef>
              <a:spcAft>
                <a:spcPts val="0"/>
              </a:spcAft>
              <a:buSzPts val="700"/>
              <a:buNone/>
              <a:defRPr/>
            </a:lvl2pPr>
            <a:lvl3pPr indent="-228600" lvl="2" marL="1371600" algn="l">
              <a:spcBef>
                <a:spcPts val="0"/>
              </a:spcBef>
              <a:spcAft>
                <a:spcPts val="0"/>
              </a:spcAft>
              <a:buSzPts val="700"/>
              <a:buNone/>
              <a:defRPr/>
            </a:lvl3pPr>
            <a:lvl4pPr indent="-228600" lvl="3" marL="1828800" algn="l">
              <a:spcBef>
                <a:spcPts val="0"/>
              </a:spcBef>
              <a:spcAft>
                <a:spcPts val="0"/>
              </a:spcAft>
              <a:buSzPts val="700"/>
              <a:buNone/>
              <a:defRPr/>
            </a:lvl4pPr>
            <a:lvl5pPr indent="-228600" lvl="4" marL="2286000" algn="l">
              <a:spcBef>
                <a:spcPts val="0"/>
              </a:spcBef>
              <a:spcAft>
                <a:spcPts val="0"/>
              </a:spcAft>
              <a:buSzPts val="700"/>
              <a:buNone/>
              <a:defRPr/>
            </a:lvl5pPr>
            <a:lvl6pPr indent="-228600" lvl="5" marL="2743200" algn="l">
              <a:spcBef>
                <a:spcPts val="0"/>
              </a:spcBef>
              <a:spcAft>
                <a:spcPts val="0"/>
              </a:spcAft>
              <a:buSzPts val="700"/>
              <a:buNone/>
              <a:defRPr/>
            </a:lvl6pPr>
            <a:lvl7pPr indent="-228600" lvl="6" marL="3200400" algn="l">
              <a:spcBef>
                <a:spcPts val="0"/>
              </a:spcBef>
              <a:spcAft>
                <a:spcPts val="0"/>
              </a:spcAft>
              <a:buSzPts val="700"/>
              <a:buNone/>
              <a:defRPr/>
            </a:lvl7pPr>
            <a:lvl8pPr indent="-228600" lvl="7" marL="3657600" algn="l">
              <a:spcBef>
                <a:spcPts val="0"/>
              </a:spcBef>
              <a:spcAft>
                <a:spcPts val="0"/>
              </a:spcAft>
              <a:buSzPts val="700"/>
              <a:buNone/>
              <a:defRPr/>
            </a:lvl8pPr>
            <a:lvl9pPr indent="-228600" lvl="8" marL="4114800" algn="l">
              <a:spcBef>
                <a:spcPts val="0"/>
              </a:spcBef>
              <a:spcAft>
                <a:spcPts val="0"/>
              </a:spcAft>
              <a:buSzPts val="700"/>
              <a:buNone/>
              <a:defRPr/>
            </a:lvl9pPr>
          </a:lstStyle>
          <a:p/>
        </p:txBody>
      </p:sp>
      <p:sp>
        <p:nvSpPr>
          <p:cNvPr id="152" name="Google Shape;152;p17"/>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53" name="Google Shape;153;p17"/>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54" name="Google Shape;154;p17"/>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55" name="Shape 155"/>
        <p:cNvGrpSpPr/>
        <p:nvPr/>
      </p:nvGrpSpPr>
      <p:grpSpPr>
        <a:xfrm>
          <a:off x="0" y="0"/>
          <a:ext cx="0" cy="0"/>
          <a:chOff x="0" y="0"/>
          <a:chExt cx="0" cy="0"/>
        </a:xfrm>
      </p:grpSpPr>
      <p:sp>
        <p:nvSpPr>
          <p:cNvPr id="156" name="Google Shape;156;p18"/>
          <p:cNvSpPr txBox="1"/>
          <p:nvPr>
            <p:ph type="title"/>
          </p:nvPr>
        </p:nvSpPr>
        <p:spPr>
          <a:xfrm>
            <a:off x="457200" y="205740"/>
            <a:ext cx="8229600" cy="8229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57" name="Google Shape;157;p18"/>
          <p:cNvSpPr txBox="1"/>
          <p:nvPr>
            <p:ph idx="1" type="body"/>
          </p:nvPr>
        </p:nvSpPr>
        <p:spPr>
          <a:xfrm>
            <a:off x="45720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700"/>
              <a:buNone/>
              <a:defRPr/>
            </a:lvl1pPr>
            <a:lvl2pPr indent="-228600" lvl="1" marL="914400" algn="l">
              <a:spcBef>
                <a:spcPts val="0"/>
              </a:spcBef>
              <a:spcAft>
                <a:spcPts val="0"/>
              </a:spcAft>
              <a:buSzPts val="700"/>
              <a:buNone/>
              <a:defRPr/>
            </a:lvl2pPr>
            <a:lvl3pPr indent="-228600" lvl="2" marL="1371600" algn="l">
              <a:spcBef>
                <a:spcPts val="0"/>
              </a:spcBef>
              <a:spcAft>
                <a:spcPts val="0"/>
              </a:spcAft>
              <a:buSzPts val="700"/>
              <a:buNone/>
              <a:defRPr/>
            </a:lvl3pPr>
            <a:lvl4pPr indent="-228600" lvl="3" marL="1828800" algn="l">
              <a:spcBef>
                <a:spcPts val="0"/>
              </a:spcBef>
              <a:spcAft>
                <a:spcPts val="0"/>
              </a:spcAft>
              <a:buSzPts val="700"/>
              <a:buNone/>
              <a:defRPr/>
            </a:lvl4pPr>
            <a:lvl5pPr indent="-228600" lvl="4" marL="2286000" algn="l">
              <a:spcBef>
                <a:spcPts val="0"/>
              </a:spcBef>
              <a:spcAft>
                <a:spcPts val="0"/>
              </a:spcAft>
              <a:buSzPts val="700"/>
              <a:buNone/>
              <a:defRPr/>
            </a:lvl5pPr>
            <a:lvl6pPr indent="-228600" lvl="5" marL="2743200" algn="l">
              <a:spcBef>
                <a:spcPts val="0"/>
              </a:spcBef>
              <a:spcAft>
                <a:spcPts val="0"/>
              </a:spcAft>
              <a:buSzPts val="700"/>
              <a:buNone/>
              <a:defRPr/>
            </a:lvl6pPr>
            <a:lvl7pPr indent="-228600" lvl="6" marL="3200400" algn="l">
              <a:spcBef>
                <a:spcPts val="0"/>
              </a:spcBef>
              <a:spcAft>
                <a:spcPts val="0"/>
              </a:spcAft>
              <a:buSzPts val="700"/>
              <a:buNone/>
              <a:defRPr/>
            </a:lvl7pPr>
            <a:lvl8pPr indent="-228600" lvl="7" marL="3657600" algn="l">
              <a:spcBef>
                <a:spcPts val="0"/>
              </a:spcBef>
              <a:spcAft>
                <a:spcPts val="0"/>
              </a:spcAft>
              <a:buSzPts val="700"/>
              <a:buNone/>
              <a:defRPr/>
            </a:lvl8pPr>
            <a:lvl9pPr indent="-228600" lvl="8" marL="4114800" algn="l">
              <a:spcBef>
                <a:spcPts val="0"/>
              </a:spcBef>
              <a:spcAft>
                <a:spcPts val="0"/>
              </a:spcAft>
              <a:buSzPts val="700"/>
              <a:buNone/>
              <a:defRPr/>
            </a:lvl9pPr>
          </a:lstStyle>
          <a:p/>
        </p:txBody>
      </p:sp>
      <p:sp>
        <p:nvSpPr>
          <p:cNvPr id="158" name="Google Shape;158;p18"/>
          <p:cNvSpPr txBox="1"/>
          <p:nvPr>
            <p:ph idx="2" type="body"/>
          </p:nvPr>
        </p:nvSpPr>
        <p:spPr>
          <a:xfrm>
            <a:off x="4709160" y="1183005"/>
            <a:ext cx="3977640" cy="339471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700"/>
              <a:buNone/>
              <a:defRPr/>
            </a:lvl1pPr>
            <a:lvl2pPr indent="-228600" lvl="1" marL="914400" algn="l">
              <a:spcBef>
                <a:spcPts val="0"/>
              </a:spcBef>
              <a:spcAft>
                <a:spcPts val="0"/>
              </a:spcAft>
              <a:buSzPts val="700"/>
              <a:buNone/>
              <a:defRPr/>
            </a:lvl2pPr>
            <a:lvl3pPr indent="-228600" lvl="2" marL="1371600" algn="l">
              <a:spcBef>
                <a:spcPts val="0"/>
              </a:spcBef>
              <a:spcAft>
                <a:spcPts val="0"/>
              </a:spcAft>
              <a:buSzPts val="700"/>
              <a:buNone/>
              <a:defRPr/>
            </a:lvl3pPr>
            <a:lvl4pPr indent="-228600" lvl="3" marL="1828800" algn="l">
              <a:spcBef>
                <a:spcPts val="0"/>
              </a:spcBef>
              <a:spcAft>
                <a:spcPts val="0"/>
              </a:spcAft>
              <a:buSzPts val="700"/>
              <a:buNone/>
              <a:defRPr/>
            </a:lvl4pPr>
            <a:lvl5pPr indent="-228600" lvl="4" marL="2286000" algn="l">
              <a:spcBef>
                <a:spcPts val="0"/>
              </a:spcBef>
              <a:spcAft>
                <a:spcPts val="0"/>
              </a:spcAft>
              <a:buSzPts val="700"/>
              <a:buNone/>
              <a:defRPr/>
            </a:lvl5pPr>
            <a:lvl6pPr indent="-228600" lvl="5" marL="2743200" algn="l">
              <a:spcBef>
                <a:spcPts val="0"/>
              </a:spcBef>
              <a:spcAft>
                <a:spcPts val="0"/>
              </a:spcAft>
              <a:buSzPts val="700"/>
              <a:buNone/>
              <a:defRPr/>
            </a:lvl6pPr>
            <a:lvl7pPr indent="-228600" lvl="6" marL="3200400" algn="l">
              <a:spcBef>
                <a:spcPts val="0"/>
              </a:spcBef>
              <a:spcAft>
                <a:spcPts val="0"/>
              </a:spcAft>
              <a:buSzPts val="700"/>
              <a:buNone/>
              <a:defRPr/>
            </a:lvl7pPr>
            <a:lvl8pPr indent="-228600" lvl="7" marL="3657600" algn="l">
              <a:spcBef>
                <a:spcPts val="0"/>
              </a:spcBef>
              <a:spcAft>
                <a:spcPts val="0"/>
              </a:spcAft>
              <a:buSzPts val="700"/>
              <a:buNone/>
              <a:defRPr/>
            </a:lvl8pPr>
            <a:lvl9pPr indent="-228600" lvl="8" marL="4114800" algn="l">
              <a:spcBef>
                <a:spcPts val="0"/>
              </a:spcBef>
              <a:spcAft>
                <a:spcPts val="0"/>
              </a:spcAft>
              <a:buSzPts val="700"/>
              <a:buNone/>
              <a:defRPr/>
            </a:lvl9pPr>
          </a:lstStyle>
          <a:p/>
        </p:txBody>
      </p:sp>
      <p:sp>
        <p:nvSpPr>
          <p:cNvPr id="159" name="Google Shape;159;p18"/>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60" name="Google Shape;160;p18"/>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61" name="Google Shape;161;p18"/>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62" name="Shape 162"/>
        <p:cNvGrpSpPr/>
        <p:nvPr/>
      </p:nvGrpSpPr>
      <p:grpSpPr>
        <a:xfrm>
          <a:off x="0" y="0"/>
          <a:ext cx="0" cy="0"/>
          <a:chOff x="0" y="0"/>
          <a:chExt cx="0" cy="0"/>
        </a:xfrm>
      </p:grpSpPr>
      <p:sp>
        <p:nvSpPr>
          <p:cNvPr id="163" name="Google Shape;163;p19"/>
          <p:cNvSpPr txBox="1"/>
          <p:nvPr>
            <p:ph type="title"/>
          </p:nvPr>
        </p:nvSpPr>
        <p:spPr>
          <a:xfrm>
            <a:off x="457200" y="205740"/>
            <a:ext cx="8229600" cy="8229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64" name="Google Shape;164;p19"/>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65" name="Google Shape;165;p19"/>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a:solidFill>
                  <a:srgbClr val="888888"/>
                </a:solidFill>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66" name="Google Shape;166;p19"/>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p14"/>
          <p:cNvSpPr/>
          <p:nvPr/>
        </p:nvSpPr>
        <p:spPr>
          <a:xfrm>
            <a:off x="4351120" y="1651231"/>
            <a:ext cx="492626" cy="136974"/>
          </a:xfrm>
          <a:custGeom>
            <a:rect b="b" l="l" r="r" t="t"/>
            <a:pathLst>
              <a:path extrusionOk="0" h="280035" w="935990">
                <a:moveTo>
                  <a:pt x="935431" y="0"/>
                </a:moveTo>
                <a:lnTo>
                  <a:pt x="0" y="0"/>
                </a:lnTo>
                <a:lnTo>
                  <a:pt x="0" y="279742"/>
                </a:lnTo>
                <a:lnTo>
                  <a:pt x="935431" y="279742"/>
                </a:lnTo>
                <a:lnTo>
                  <a:pt x="935431" y="0"/>
                </a:lnTo>
                <a:close/>
              </a:path>
            </a:pathLst>
          </a:custGeom>
          <a:solidFill>
            <a:srgbClr val="C2E9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6" name="Google Shape;56;p14"/>
          <p:cNvSpPr/>
          <p:nvPr/>
        </p:nvSpPr>
        <p:spPr>
          <a:xfrm>
            <a:off x="4351120" y="1651231"/>
            <a:ext cx="492626" cy="136974"/>
          </a:xfrm>
          <a:custGeom>
            <a:rect b="b" l="l" r="r" t="t"/>
            <a:pathLst>
              <a:path extrusionOk="0" h="280035" w="935990">
                <a:moveTo>
                  <a:pt x="0" y="279742"/>
                </a:moveTo>
                <a:lnTo>
                  <a:pt x="935431" y="279742"/>
                </a:lnTo>
                <a:lnTo>
                  <a:pt x="935431" y="0"/>
                </a:lnTo>
                <a:lnTo>
                  <a:pt x="0" y="0"/>
                </a:lnTo>
                <a:lnTo>
                  <a:pt x="0" y="279742"/>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7" name="Google Shape;57;p14"/>
          <p:cNvSpPr/>
          <p:nvPr/>
        </p:nvSpPr>
        <p:spPr>
          <a:xfrm>
            <a:off x="4351120" y="1868836"/>
            <a:ext cx="492626" cy="136974"/>
          </a:xfrm>
          <a:custGeom>
            <a:rect b="b" l="l" r="r" t="t"/>
            <a:pathLst>
              <a:path extrusionOk="0" h="280035" w="935990">
                <a:moveTo>
                  <a:pt x="935431" y="0"/>
                </a:moveTo>
                <a:lnTo>
                  <a:pt x="0" y="0"/>
                </a:lnTo>
                <a:lnTo>
                  <a:pt x="0" y="279742"/>
                </a:lnTo>
                <a:lnTo>
                  <a:pt x="935431" y="279742"/>
                </a:lnTo>
                <a:lnTo>
                  <a:pt x="935431" y="0"/>
                </a:lnTo>
                <a:close/>
              </a:path>
            </a:pathLst>
          </a:custGeom>
          <a:solidFill>
            <a:srgbClr val="C2E9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8" name="Google Shape;58;p14"/>
          <p:cNvSpPr/>
          <p:nvPr/>
        </p:nvSpPr>
        <p:spPr>
          <a:xfrm>
            <a:off x="4351120" y="1868836"/>
            <a:ext cx="492626" cy="136974"/>
          </a:xfrm>
          <a:custGeom>
            <a:rect b="b" l="l" r="r" t="t"/>
            <a:pathLst>
              <a:path extrusionOk="0" h="280035" w="935990">
                <a:moveTo>
                  <a:pt x="0" y="279742"/>
                </a:moveTo>
                <a:lnTo>
                  <a:pt x="935431" y="279742"/>
                </a:lnTo>
                <a:lnTo>
                  <a:pt x="935431" y="0"/>
                </a:lnTo>
                <a:lnTo>
                  <a:pt x="0" y="0"/>
                </a:lnTo>
                <a:lnTo>
                  <a:pt x="0" y="279742"/>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9" name="Google Shape;59;p14"/>
          <p:cNvSpPr/>
          <p:nvPr/>
        </p:nvSpPr>
        <p:spPr>
          <a:xfrm>
            <a:off x="4351120" y="2055959"/>
            <a:ext cx="492626" cy="136974"/>
          </a:xfrm>
          <a:custGeom>
            <a:rect b="b" l="l" r="r" t="t"/>
            <a:pathLst>
              <a:path extrusionOk="0" h="280035" w="935990">
                <a:moveTo>
                  <a:pt x="935431" y="0"/>
                </a:moveTo>
                <a:lnTo>
                  <a:pt x="0" y="0"/>
                </a:lnTo>
                <a:lnTo>
                  <a:pt x="0" y="279742"/>
                </a:lnTo>
                <a:lnTo>
                  <a:pt x="935431" y="279742"/>
                </a:lnTo>
                <a:lnTo>
                  <a:pt x="935431" y="0"/>
                </a:lnTo>
                <a:close/>
              </a:path>
            </a:pathLst>
          </a:custGeom>
          <a:solidFill>
            <a:srgbClr val="C2E9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0" name="Google Shape;60;p14"/>
          <p:cNvSpPr/>
          <p:nvPr/>
        </p:nvSpPr>
        <p:spPr>
          <a:xfrm>
            <a:off x="4351120" y="2055959"/>
            <a:ext cx="492626" cy="136974"/>
          </a:xfrm>
          <a:custGeom>
            <a:rect b="b" l="l" r="r" t="t"/>
            <a:pathLst>
              <a:path extrusionOk="0" h="280035" w="935990">
                <a:moveTo>
                  <a:pt x="0" y="279742"/>
                </a:moveTo>
                <a:lnTo>
                  <a:pt x="935431" y="279742"/>
                </a:lnTo>
                <a:lnTo>
                  <a:pt x="935431" y="0"/>
                </a:lnTo>
                <a:lnTo>
                  <a:pt x="0" y="0"/>
                </a:lnTo>
                <a:lnTo>
                  <a:pt x="0" y="279742"/>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1" name="Google Shape;61;p14"/>
          <p:cNvSpPr/>
          <p:nvPr/>
        </p:nvSpPr>
        <p:spPr>
          <a:xfrm>
            <a:off x="4351120" y="2246417"/>
            <a:ext cx="492626" cy="136974"/>
          </a:xfrm>
          <a:custGeom>
            <a:rect b="b" l="l" r="r" t="t"/>
            <a:pathLst>
              <a:path extrusionOk="0" h="280035" w="935990">
                <a:moveTo>
                  <a:pt x="935431" y="0"/>
                </a:moveTo>
                <a:lnTo>
                  <a:pt x="0" y="0"/>
                </a:lnTo>
                <a:lnTo>
                  <a:pt x="0" y="279742"/>
                </a:lnTo>
                <a:lnTo>
                  <a:pt x="935431" y="279742"/>
                </a:lnTo>
                <a:lnTo>
                  <a:pt x="935431" y="0"/>
                </a:lnTo>
                <a:close/>
              </a:path>
            </a:pathLst>
          </a:custGeom>
          <a:solidFill>
            <a:srgbClr val="C2E9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2" name="Google Shape;62;p14"/>
          <p:cNvSpPr/>
          <p:nvPr/>
        </p:nvSpPr>
        <p:spPr>
          <a:xfrm>
            <a:off x="4351120" y="2246417"/>
            <a:ext cx="492626" cy="136974"/>
          </a:xfrm>
          <a:custGeom>
            <a:rect b="b" l="l" r="r" t="t"/>
            <a:pathLst>
              <a:path extrusionOk="0" h="280035" w="935990">
                <a:moveTo>
                  <a:pt x="0" y="279742"/>
                </a:moveTo>
                <a:lnTo>
                  <a:pt x="935431" y="279742"/>
                </a:lnTo>
                <a:lnTo>
                  <a:pt x="935431" y="0"/>
                </a:lnTo>
                <a:lnTo>
                  <a:pt x="0" y="0"/>
                </a:lnTo>
                <a:lnTo>
                  <a:pt x="0" y="279742"/>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3" name="Google Shape;63;p14"/>
          <p:cNvSpPr/>
          <p:nvPr/>
        </p:nvSpPr>
        <p:spPr>
          <a:xfrm>
            <a:off x="4351120" y="2441255"/>
            <a:ext cx="492626" cy="136974"/>
          </a:xfrm>
          <a:custGeom>
            <a:rect b="b" l="l" r="r" t="t"/>
            <a:pathLst>
              <a:path extrusionOk="0" h="280035" w="935990">
                <a:moveTo>
                  <a:pt x="935431" y="0"/>
                </a:moveTo>
                <a:lnTo>
                  <a:pt x="0" y="0"/>
                </a:lnTo>
                <a:lnTo>
                  <a:pt x="0" y="279742"/>
                </a:lnTo>
                <a:lnTo>
                  <a:pt x="935431" y="279742"/>
                </a:lnTo>
                <a:lnTo>
                  <a:pt x="935431" y="0"/>
                </a:lnTo>
                <a:close/>
              </a:path>
            </a:pathLst>
          </a:custGeom>
          <a:solidFill>
            <a:srgbClr val="C2E9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4" name="Google Shape;64;p14"/>
          <p:cNvSpPr/>
          <p:nvPr/>
        </p:nvSpPr>
        <p:spPr>
          <a:xfrm>
            <a:off x="4351120" y="2441255"/>
            <a:ext cx="492626" cy="136974"/>
          </a:xfrm>
          <a:custGeom>
            <a:rect b="b" l="l" r="r" t="t"/>
            <a:pathLst>
              <a:path extrusionOk="0" h="280035" w="935990">
                <a:moveTo>
                  <a:pt x="0" y="279742"/>
                </a:moveTo>
                <a:lnTo>
                  <a:pt x="935431" y="279742"/>
                </a:lnTo>
                <a:lnTo>
                  <a:pt x="935431" y="0"/>
                </a:lnTo>
                <a:lnTo>
                  <a:pt x="0" y="0"/>
                </a:lnTo>
                <a:lnTo>
                  <a:pt x="0" y="279742"/>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5" name="Google Shape;65;p14"/>
          <p:cNvSpPr/>
          <p:nvPr/>
        </p:nvSpPr>
        <p:spPr>
          <a:xfrm>
            <a:off x="3682846" y="4255519"/>
            <a:ext cx="517023" cy="168965"/>
          </a:xfrm>
          <a:custGeom>
            <a:rect b="b" l="l" r="r" t="t"/>
            <a:pathLst>
              <a:path extrusionOk="0" h="345440" w="982345">
                <a:moveTo>
                  <a:pt x="982243" y="0"/>
                </a:moveTo>
                <a:lnTo>
                  <a:pt x="0" y="0"/>
                </a:lnTo>
                <a:lnTo>
                  <a:pt x="0" y="345097"/>
                </a:lnTo>
                <a:lnTo>
                  <a:pt x="982243" y="345097"/>
                </a:lnTo>
                <a:lnTo>
                  <a:pt x="982243"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6" name="Google Shape;66;p14"/>
          <p:cNvSpPr/>
          <p:nvPr/>
        </p:nvSpPr>
        <p:spPr>
          <a:xfrm>
            <a:off x="3682846" y="4255519"/>
            <a:ext cx="517023" cy="168965"/>
          </a:xfrm>
          <a:custGeom>
            <a:rect b="b" l="l" r="r" t="t"/>
            <a:pathLst>
              <a:path extrusionOk="0" h="345440" w="982345">
                <a:moveTo>
                  <a:pt x="0" y="345097"/>
                </a:moveTo>
                <a:lnTo>
                  <a:pt x="982243" y="345097"/>
                </a:lnTo>
                <a:lnTo>
                  <a:pt x="982243" y="0"/>
                </a:lnTo>
                <a:lnTo>
                  <a:pt x="0" y="0"/>
                </a:lnTo>
                <a:lnTo>
                  <a:pt x="0" y="345097"/>
                </a:lnTo>
                <a:close/>
              </a:path>
            </a:pathLst>
          </a:custGeom>
          <a:noFill/>
          <a:ln cap="flat" cmpd="sng" w="9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7" name="Google Shape;67;p14"/>
          <p:cNvSpPr/>
          <p:nvPr/>
        </p:nvSpPr>
        <p:spPr>
          <a:xfrm>
            <a:off x="3682846" y="4458079"/>
            <a:ext cx="517023" cy="137595"/>
          </a:xfrm>
          <a:custGeom>
            <a:rect b="b" l="l" r="r" t="t"/>
            <a:pathLst>
              <a:path extrusionOk="0" h="281304" w="982345">
                <a:moveTo>
                  <a:pt x="982243" y="0"/>
                </a:moveTo>
                <a:lnTo>
                  <a:pt x="0" y="0"/>
                </a:lnTo>
                <a:lnTo>
                  <a:pt x="0" y="281000"/>
                </a:lnTo>
                <a:lnTo>
                  <a:pt x="982243" y="281000"/>
                </a:lnTo>
                <a:lnTo>
                  <a:pt x="982243"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8" name="Google Shape;68;p14"/>
          <p:cNvSpPr/>
          <p:nvPr/>
        </p:nvSpPr>
        <p:spPr>
          <a:xfrm>
            <a:off x="3682846" y="4458079"/>
            <a:ext cx="517023" cy="137595"/>
          </a:xfrm>
          <a:custGeom>
            <a:rect b="b" l="l" r="r" t="t"/>
            <a:pathLst>
              <a:path extrusionOk="0" h="281304" w="982345">
                <a:moveTo>
                  <a:pt x="0" y="281000"/>
                </a:moveTo>
                <a:lnTo>
                  <a:pt x="982243" y="281000"/>
                </a:lnTo>
                <a:lnTo>
                  <a:pt x="982243" y="0"/>
                </a:lnTo>
                <a:lnTo>
                  <a:pt x="0" y="0"/>
                </a:lnTo>
                <a:lnTo>
                  <a:pt x="0" y="281000"/>
                </a:lnTo>
                <a:close/>
              </a:path>
            </a:pathLst>
          </a:custGeom>
          <a:noFill/>
          <a:ln cap="flat" cmpd="sng" w="9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9" name="Google Shape;69;p14"/>
          <p:cNvSpPr/>
          <p:nvPr/>
        </p:nvSpPr>
        <p:spPr>
          <a:xfrm>
            <a:off x="3682846" y="4635076"/>
            <a:ext cx="517023" cy="137595"/>
          </a:xfrm>
          <a:custGeom>
            <a:rect b="b" l="l" r="r" t="t"/>
            <a:pathLst>
              <a:path extrusionOk="0" h="281304" w="982345">
                <a:moveTo>
                  <a:pt x="982243" y="0"/>
                </a:moveTo>
                <a:lnTo>
                  <a:pt x="0" y="0"/>
                </a:lnTo>
                <a:lnTo>
                  <a:pt x="0" y="281000"/>
                </a:lnTo>
                <a:lnTo>
                  <a:pt x="982243" y="281000"/>
                </a:lnTo>
                <a:lnTo>
                  <a:pt x="982243"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0" name="Google Shape;70;p14"/>
          <p:cNvSpPr/>
          <p:nvPr/>
        </p:nvSpPr>
        <p:spPr>
          <a:xfrm>
            <a:off x="3682846" y="4635076"/>
            <a:ext cx="517023" cy="137595"/>
          </a:xfrm>
          <a:custGeom>
            <a:rect b="b" l="l" r="r" t="t"/>
            <a:pathLst>
              <a:path extrusionOk="0" h="281304" w="982345">
                <a:moveTo>
                  <a:pt x="0" y="281000"/>
                </a:moveTo>
                <a:lnTo>
                  <a:pt x="982243" y="281000"/>
                </a:lnTo>
                <a:lnTo>
                  <a:pt x="982243" y="0"/>
                </a:lnTo>
                <a:lnTo>
                  <a:pt x="0" y="0"/>
                </a:lnTo>
                <a:lnTo>
                  <a:pt x="0" y="281000"/>
                </a:lnTo>
                <a:close/>
              </a:path>
            </a:pathLst>
          </a:custGeom>
          <a:noFill/>
          <a:ln cap="flat" cmpd="sng" w="9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1" name="Google Shape;71;p14"/>
          <p:cNvSpPr/>
          <p:nvPr/>
        </p:nvSpPr>
        <p:spPr>
          <a:xfrm>
            <a:off x="3682846" y="4802886"/>
            <a:ext cx="517023" cy="133557"/>
          </a:xfrm>
          <a:custGeom>
            <a:rect b="b" l="l" r="r" t="t"/>
            <a:pathLst>
              <a:path extrusionOk="0" h="273050" w="982345">
                <a:moveTo>
                  <a:pt x="982243" y="0"/>
                </a:moveTo>
                <a:lnTo>
                  <a:pt x="0" y="0"/>
                </a:lnTo>
                <a:lnTo>
                  <a:pt x="0" y="273024"/>
                </a:lnTo>
                <a:lnTo>
                  <a:pt x="982243" y="273024"/>
                </a:lnTo>
                <a:lnTo>
                  <a:pt x="982243"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2" name="Google Shape;72;p14"/>
          <p:cNvSpPr/>
          <p:nvPr/>
        </p:nvSpPr>
        <p:spPr>
          <a:xfrm>
            <a:off x="3682846" y="4802886"/>
            <a:ext cx="517023" cy="133557"/>
          </a:xfrm>
          <a:custGeom>
            <a:rect b="b" l="l" r="r" t="t"/>
            <a:pathLst>
              <a:path extrusionOk="0" h="273050" w="982345">
                <a:moveTo>
                  <a:pt x="0" y="273024"/>
                </a:moveTo>
                <a:lnTo>
                  <a:pt x="982243" y="273024"/>
                </a:lnTo>
                <a:lnTo>
                  <a:pt x="982243" y="0"/>
                </a:lnTo>
                <a:lnTo>
                  <a:pt x="0" y="0"/>
                </a:lnTo>
                <a:lnTo>
                  <a:pt x="0" y="273024"/>
                </a:lnTo>
                <a:close/>
              </a:path>
            </a:pathLst>
          </a:custGeom>
          <a:noFill/>
          <a:ln cap="flat" cmpd="sng" w="9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3" name="Google Shape;73;p14"/>
          <p:cNvSpPr/>
          <p:nvPr/>
        </p:nvSpPr>
        <p:spPr>
          <a:xfrm>
            <a:off x="3673735" y="1817407"/>
            <a:ext cx="526382" cy="137284"/>
          </a:xfrm>
          <a:custGeom>
            <a:rect b="b" l="l" r="r" t="t"/>
            <a:pathLst>
              <a:path extrusionOk="0" h="280670" w="1000125">
                <a:moveTo>
                  <a:pt x="999972" y="0"/>
                </a:moveTo>
                <a:lnTo>
                  <a:pt x="0" y="0"/>
                </a:lnTo>
                <a:lnTo>
                  <a:pt x="0" y="280339"/>
                </a:lnTo>
                <a:lnTo>
                  <a:pt x="999972" y="280339"/>
                </a:lnTo>
                <a:lnTo>
                  <a:pt x="999972"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4" name="Google Shape;74;p14"/>
          <p:cNvSpPr/>
          <p:nvPr/>
        </p:nvSpPr>
        <p:spPr>
          <a:xfrm>
            <a:off x="3673735" y="1817407"/>
            <a:ext cx="526382" cy="137284"/>
          </a:xfrm>
          <a:custGeom>
            <a:rect b="b" l="l" r="r" t="t"/>
            <a:pathLst>
              <a:path extrusionOk="0" h="280670" w="1000125">
                <a:moveTo>
                  <a:pt x="0" y="280339"/>
                </a:moveTo>
                <a:lnTo>
                  <a:pt x="999972" y="280339"/>
                </a:lnTo>
                <a:lnTo>
                  <a:pt x="999972" y="0"/>
                </a:lnTo>
                <a:lnTo>
                  <a:pt x="0" y="0"/>
                </a:lnTo>
                <a:lnTo>
                  <a:pt x="0" y="28033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5" name="Google Shape;75;p14"/>
          <p:cNvSpPr/>
          <p:nvPr/>
        </p:nvSpPr>
        <p:spPr>
          <a:xfrm>
            <a:off x="3673735" y="2266432"/>
            <a:ext cx="526382" cy="137284"/>
          </a:xfrm>
          <a:custGeom>
            <a:rect b="b" l="l" r="r" t="t"/>
            <a:pathLst>
              <a:path extrusionOk="0" h="280670" w="1000125">
                <a:moveTo>
                  <a:pt x="999972" y="0"/>
                </a:moveTo>
                <a:lnTo>
                  <a:pt x="0" y="0"/>
                </a:lnTo>
                <a:lnTo>
                  <a:pt x="0" y="280339"/>
                </a:lnTo>
                <a:lnTo>
                  <a:pt x="999972" y="280339"/>
                </a:lnTo>
                <a:lnTo>
                  <a:pt x="999972"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6" name="Google Shape;76;p14"/>
          <p:cNvSpPr/>
          <p:nvPr/>
        </p:nvSpPr>
        <p:spPr>
          <a:xfrm>
            <a:off x="3673735" y="2266432"/>
            <a:ext cx="526382" cy="137284"/>
          </a:xfrm>
          <a:custGeom>
            <a:rect b="b" l="l" r="r" t="t"/>
            <a:pathLst>
              <a:path extrusionOk="0" h="280670" w="1000125">
                <a:moveTo>
                  <a:pt x="0" y="280339"/>
                </a:moveTo>
                <a:lnTo>
                  <a:pt x="999972" y="280339"/>
                </a:lnTo>
                <a:lnTo>
                  <a:pt x="999972" y="0"/>
                </a:lnTo>
                <a:lnTo>
                  <a:pt x="0" y="0"/>
                </a:lnTo>
                <a:lnTo>
                  <a:pt x="0" y="28033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7" name="Google Shape;77;p14"/>
          <p:cNvSpPr/>
          <p:nvPr/>
        </p:nvSpPr>
        <p:spPr>
          <a:xfrm>
            <a:off x="3673735" y="2014488"/>
            <a:ext cx="526382" cy="193192"/>
          </a:xfrm>
          <a:custGeom>
            <a:rect b="b" l="l" r="r" t="t"/>
            <a:pathLst>
              <a:path extrusionOk="0" h="394970" w="1000125">
                <a:moveTo>
                  <a:pt x="999972" y="0"/>
                </a:moveTo>
                <a:lnTo>
                  <a:pt x="0" y="0"/>
                </a:lnTo>
                <a:lnTo>
                  <a:pt x="0" y="394881"/>
                </a:lnTo>
                <a:lnTo>
                  <a:pt x="999972" y="394881"/>
                </a:lnTo>
                <a:lnTo>
                  <a:pt x="999972"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8" name="Google Shape;78;p14"/>
          <p:cNvSpPr/>
          <p:nvPr/>
        </p:nvSpPr>
        <p:spPr>
          <a:xfrm>
            <a:off x="3673735" y="2014488"/>
            <a:ext cx="526382" cy="193192"/>
          </a:xfrm>
          <a:custGeom>
            <a:rect b="b" l="l" r="r" t="t"/>
            <a:pathLst>
              <a:path extrusionOk="0" h="394970" w="1000125">
                <a:moveTo>
                  <a:pt x="0" y="394881"/>
                </a:moveTo>
                <a:lnTo>
                  <a:pt x="999972" y="394881"/>
                </a:lnTo>
                <a:lnTo>
                  <a:pt x="999972" y="0"/>
                </a:lnTo>
                <a:lnTo>
                  <a:pt x="0" y="0"/>
                </a:lnTo>
                <a:lnTo>
                  <a:pt x="0" y="39488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9" name="Google Shape;79;p14"/>
          <p:cNvSpPr/>
          <p:nvPr/>
        </p:nvSpPr>
        <p:spPr>
          <a:xfrm>
            <a:off x="3673735" y="2462425"/>
            <a:ext cx="526382" cy="137284"/>
          </a:xfrm>
          <a:custGeom>
            <a:rect b="b" l="l" r="r" t="t"/>
            <a:pathLst>
              <a:path extrusionOk="0" h="280670" w="1000125">
                <a:moveTo>
                  <a:pt x="999972" y="0"/>
                </a:moveTo>
                <a:lnTo>
                  <a:pt x="0" y="0"/>
                </a:lnTo>
                <a:lnTo>
                  <a:pt x="0" y="280339"/>
                </a:lnTo>
                <a:lnTo>
                  <a:pt x="999972" y="280339"/>
                </a:lnTo>
                <a:lnTo>
                  <a:pt x="999972"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80" name="Google Shape;80;p14"/>
          <p:cNvSpPr/>
          <p:nvPr/>
        </p:nvSpPr>
        <p:spPr>
          <a:xfrm>
            <a:off x="3673735" y="2462425"/>
            <a:ext cx="526382" cy="137284"/>
          </a:xfrm>
          <a:custGeom>
            <a:rect b="b" l="l" r="r" t="t"/>
            <a:pathLst>
              <a:path extrusionOk="0" h="280670" w="1000125">
                <a:moveTo>
                  <a:pt x="0" y="280339"/>
                </a:moveTo>
                <a:lnTo>
                  <a:pt x="999972" y="280339"/>
                </a:lnTo>
                <a:lnTo>
                  <a:pt x="999972" y="0"/>
                </a:lnTo>
                <a:lnTo>
                  <a:pt x="0" y="0"/>
                </a:lnTo>
                <a:lnTo>
                  <a:pt x="0" y="28033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81" name="Google Shape;81;p14"/>
          <p:cNvSpPr/>
          <p:nvPr/>
        </p:nvSpPr>
        <p:spPr>
          <a:xfrm>
            <a:off x="3673735" y="2643343"/>
            <a:ext cx="526382" cy="137284"/>
          </a:xfrm>
          <a:custGeom>
            <a:rect b="b" l="l" r="r" t="t"/>
            <a:pathLst>
              <a:path extrusionOk="0" h="280670" w="1000125">
                <a:moveTo>
                  <a:pt x="999972" y="0"/>
                </a:moveTo>
                <a:lnTo>
                  <a:pt x="0" y="0"/>
                </a:lnTo>
                <a:lnTo>
                  <a:pt x="0" y="280339"/>
                </a:lnTo>
                <a:lnTo>
                  <a:pt x="999972" y="280339"/>
                </a:lnTo>
                <a:lnTo>
                  <a:pt x="999972"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82" name="Google Shape;82;p14"/>
          <p:cNvSpPr/>
          <p:nvPr/>
        </p:nvSpPr>
        <p:spPr>
          <a:xfrm>
            <a:off x="3673735" y="2643343"/>
            <a:ext cx="526382" cy="137284"/>
          </a:xfrm>
          <a:custGeom>
            <a:rect b="b" l="l" r="r" t="t"/>
            <a:pathLst>
              <a:path extrusionOk="0" h="280670" w="1000125">
                <a:moveTo>
                  <a:pt x="0" y="280339"/>
                </a:moveTo>
                <a:lnTo>
                  <a:pt x="999972" y="280339"/>
                </a:lnTo>
                <a:lnTo>
                  <a:pt x="999972" y="0"/>
                </a:lnTo>
                <a:lnTo>
                  <a:pt x="0" y="0"/>
                </a:lnTo>
                <a:lnTo>
                  <a:pt x="0" y="28033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83" name="Google Shape;83;p14"/>
          <p:cNvSpPr/>
          <p:nvPr/>
        </p:nvSpPr>
        <p:spPr>
          <a:xfrm>
            <a:off x="3673735" y="2854643"/>
            <a:ext cx="526382" cy="106846"/>
          </a:xfrm>
          <a:custGeom>
            <a:rect b="b" l="l" r="r" t="t"/>
            <a:pathLst>
              <a:path extrusionOk="0" h="218439" w="1000125">
                <a:moveTo>
                  <a:pt x="999972" y="0"/>
                </a:moveTo>
                <a:lnTo>
                  <a:pt x="0" y="0"/>
                </a:lnTo>
                <a:lnTo>
                  <a:pt x="0" y="218160"/>
                </a:lnTo>
                <a:lnTo>
                  <a:pt x="999972" y="218160"/>
                </a:lnTo>
                <a:lnTo>
                  <a:pt x="999972"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84" name="Google Shape;84;p14"/>
          <p:cNvSpPr/>
          <p:nvPr/>
        </p:nvSpPr>
        <p:spPr>
          <a:xfrm>
            <a:off x="3673735" y="2854643"/>
            <a:ext cx="526382" cy="106846"/>
          </a:xfrm>
          <a:custGeom>
            <a:rect b="b" l="l" r="r" t="t"/>
            <a:pathLst>
              <a:path extrusionOk="0" h="218439" w="1000125">
                <a:moveTo>
                  <a:pt x="0" y="218160"/>
                </a:moveTo>
                <a:lnTo>
                  <a:pt x="999972" y="218160"/>
                </a:lnTo>
                <a:lnTo>
                  <a:pt x="999972" y="0"/>
                </a:lnTo>
                <a:lnTo>
                  <a:pt x="0" y="0"/>
                </a:lnTo>
                <a:lnTo>
                  <a:pt x="0" y="218160"/>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85" name="Google Shape;85;p14"/>
          <p:cNvSpPr/>
          <p:nvPr/>
        </p:nvSpPr>
        <p:spPr>
          <a:xfrm>
            <a:off x="3673735" y="3004313"/>
            <a:ext cx="526382" cy="139148"/>
          </a:xfrm>
          <a:custGeom>
            <a:rect b="b" l="l" r="r" t="t"/>
            <a:pathLst>
              <a:path extrusionOk="0" h="284479" w="1000125">
                <a:moveTo>
                  <a:pt x="999972" y="0"/>
                </a:moveTo>
                <a:lnTo>
                  <a:pt x="0" y="0"/>
                </a:lnTo>
                <a:lnTo>
                  <a:pt x="0" y="284429"/>
                </a:lnTo>
                <a:lnTo>
                  <a:pt x="999972" y="284429"/>
                </a:lnTo>
                <a:lnTo>
                  <a:pt x="999972"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86" name="Google Shape;86;p14"/>
          <p:cNvSpPr/>
          <p:nvPr/>
        </p:nvSpPr>
        <p:spPr>
          <a:xfrm>
            <a:off x="3673735" y="3004313"/>
            <a:ext cx="526382" cy="139148"/>
          </a:xfrm>
          <a:custGeom>
            <a:rect b="b" l="l" r="r" t="t"/>
            <a:pathLst>
              <a:path extrusionOk="0" h="284479" w="1000125">
                <a:moveTo>
                  <a:pt x="0" y="284429"/>
                </a:moveTo>
                <a:lnTo>
                  <a:pt x="999972" y="284429"/>
                </a:lnTo>
                <a:lnTo>
                  <a:pt x="999972" y="0"/>
                </a:lnTo>
                <a:lnTo>
                  <a:pt x="0" y="0"/>
                </a:lnTo>
                <a:lnTo>
                  <a:pt x="0" y="28442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87" name="Google Shape;87;p14"/>
          <p:cNvSpPr/>
          <p:nvPr/>
        </p:nvSpPr>
        <p:spPr>
          <a:xfrm>
            <a:off x="3673735" y="3186560"/>
            <a:ext cx="526382" cy="139148"/>
          </a:xfrm>
          <a:custGeom>
            <a:rect b="b" l="l" r="r" t="t"/>
            <a:pathLst>
              <a:path extrusionOk="0" h="284479" w="1000125">
                <a:moveTo>
                  <a:pt x="999972" y="0"/>
                </a:moveTo>
                <a:lnTo>
                  <a:pt x="0" y="0"/>
                </a:lnTo>
                <a:lnTo>
                  <a:pt x="0" y="284429"/>
                </a:lnTo>
                <a:lnTo>
                  <a:pt x="999972" y="284429"/>
                </a:lnTo>
                <a:lnTo>
                  <a:pt x="999972"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88" name="Google Shape;88;p14"/>
          <p:cNvSpPr/>
          <p:nvPr/>
        </p:nvSpPr>
        <p:spPr>
          <a:xfrm>
            <a:off x="3673735" y="3186560"/>
            <a:ext cx="526382" cy="139148"/>
          </a:xfrm>
          <a:custGeom>
            <a:rect b="b" l="l" r="r" t="t"/>
            <a:pathLst>
              <a:path extrusionOk="0" h="284479" w="1000125">
                <a:moveTo>
                  <a:pt x="0" y="284429"/>
                </a:moveTo>
                <a:lnTo>
                  <a:pt x="999972" y="284429"/>
                </a:lnTo>
                <a:lnTo>
                  <a:pt x="999972" y="0"/>
                </a:lnTo>
                <a:lnTo>
                  <a:pt x="0" y="0"/>
                </a:lnTo>
                <a:lnTo>
                  <a:pt x="0" y="28442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89" name="Google Shape;89;p14"/>
          <p:cNvSpPr/>
          <p:nvPr/>
        </p:nvSpPr>
        <p:spPr>
          <a:xfrm>
            <a:off x="3673735" y="3367048"/>
            <a:ext cx="526382" cy="139148"/>
          </a:xfrm>
          <a:custGeom>
            <a:rect b="b" l="l" r="r" t="t"/>
            <a:pathLst>
              <a:path extrusionOk="0" h="284479" w="1000125">
                <a:moveTo>
                  <a:pt x="999972" y="0"/>
                </a:moveTo>
                <a:lnTo>
                  <a:pt x="0" y="0"/>
                </a:lnTo>
                <a:lnTo>
                  <a:pt x="0" y="284429"/>
                </a:lnTo>
                <a:lnTo>
                  <a:pt x="999972" y="284429"/>
                </a:lnTo>
                <a:lnTo>
                  <a:pt x="999972"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90" name="Google Shape;90;p14"/>
          <p:cNvSpPr/>
          <p:nvPr/>
        </p:nvSpPr>
        <p:spPr>
          <a:xfrm>
            <a:off x="3673735" y="3367048"/>
            <a:ext cx="526382" cy="139148"/>
          </a:xfrm>
          <a:custGeom>
            <a:rect b="b" l="l" r="r" t="t"/>
            <a:pathLst>
              <a:path extrusionOk="0" h="284479" w="1000125">
                <a:moveTo>
                  <a:pt x="0" y="284429"/>
                </a:moveTo>
                <a:lnTo>
                  <a:pt x="999972" y="284429"/>
                </a:lnTo>
                <a:lnTo>
                  <a:pt x="999972" y="0"/>
                </a:lnTo>
                <a:lnTo>
                  <a:pt x="0" y="0"/>
                </a:lnTo>
                <a:lnTo>
                  <a:pt x="0" y="28442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91" name="Google Shape;91;p14"/>
          <p:cNvSpPr/>
          <p:nvPr/>
        </p:nvSpPr>
        <p:spPr>
          <a:xfrm>
            <a:off x="3673735" y="3547536"/>
            <a:ext cx="526382" cy="139148"/>
          </a:xfrm>
          <a:custGeom>
            <a:rect b="b" l="l" r="r" t="t"/>
            <a:pathLst>
              <a:path extrusionOk="0" h="284479" w="1000125">
                <a:moveTo>
                  <a:pt x="999972" y="0"/>
                </a:moveTo>
                <a:lnTo>
                  <a:pt x="0" y="0"/>
                </a:lnTo>
                <a:lnTo>
                  <a:pt x="0" y="284429"/>
                </a:lnTo>
                <a:lnTo>
                  <a:pt x="999972" y="284429"/>
                </a:lnTo>
                <a:lnTo>
                  <a:pt x="999972"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92" name="Google Shape;92;p14"/>
          <p:cNvSpPr/>
          <p:nvPr/>
        </p:nvSpPr>
        <p:spPr>
          <a:xfrm>
            <a:off x="3673735" y="3547536"/>
            <a:ext cx="526382" cy="139148"/>
          </a:xfrm>
          <a:custGeom>
            <a:rect b="b" l="l" r="r" t="t"/>
            <a:pathLst>
              <a:path extrusionOk="0" h="284479" w="1000125">
                <a:moveTo>
                  <a:pt x="0" y="284429"/>
                </a:moveTo>
                <a:lnTo>
                  <a:pt x="999972" y="284429"/>
                </a:lnTo>
                <a:lnTo>
                  <a:pt x="999972" y="0"/>
                </a:lnTo>
                <a:lnTo>
                  <a:pt x="0" y="0"/>
                </a:lnTo>
                <a:lnTo>
                  <a:pt x="0" y="28442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93" name="Google Shape;93;p14"/>
          <p:cNvSpPr/>
          <p:nvPr/>
        </p:nvSpPr>
        <p:spPr>
          <a:xfrm>
            <a:off x="3673735" y="3722136"/>
            <a:ext cx="526382" cy="139148"/>
          </a:xfrm>
          <a:custGeom>
            <a:rect b="b" l="l" r="r" t="t"/>
            <a:pathLst>
              <a:path extrusionOk="0" h="284479" w="1000125">
                <a:moveTo>
                  <a:pt x="999972" y="0"/>
                </a:moveTo>
                <a:lnTo>
                  <a:pt x="0" y="0"/>
                </a:lnTo>
                <a:lnTo>
                  <a:pt x="0" y="284429"/>
                </a:lnTo>
                <a:lnTo>
                  <a:pt x="999972" y="284429"/>
                </a:lnTo>
                <a:lnTo>
                  <a:pt x="999972"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94" name="Google Shape;94;p14"/>
          <p:cNvSpPr/>
          <p:nvPr/>
        </p:nvSpPr>
        <p:spPr>
          <a:xfrm>
            <a:off x="3673735" y="3722136"/>
            <a:ext cx="526382" cy="139148"/>
          </a:xfrm>
          <a:custGeom>
            <a:rect b="b" l="l" r="r" t="t"/>
            <a:pathLst>
              <a:path extrusionOk="0" h="284479" w="1000125">
                <a:moveTo>
                  <a:pt x="0" y="284429"/>
                </a:moveTo>
                <a:lnTo>
                  <a:pt x="999972" y="284429"/>
                </a:lnTo>
                <a:lnTo>
                  <a:pt x="999972" y="0"/>
                </a:lnTo>
                <a:lnTo>
                  <a:pt x="0" y="0"/>
                </a:lnTo>
                <a:lnTo>
                  <a:pt x="0" y="28442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95" name="Google Shape;95;p14"/>
          <p:cNvSpPr/>
          <p:nvPr/>
        </p:nvSpPr>
        <p:spPr>
          <a:xfrm>
            <a:off x="3673735" y="3889424"/>
            <a:ext cx="526382" cy="137284"/>
          </a:xfrm>
          <a:custGeom>
            <a:rect b="b" l="l" r="r" t="t"/>
            <a:pathLst>
              <a:path extrusionOk="0" h="280670" w="1000125">
                <a:moveTo>
                  <a:pt x="999972" y="0"/>
                </a:moveTo>
                <a:lnTo>
                  <a:pt x="0" y="0"/>
                </a:lnTo>
                <a:lnTo>
                  <a:pt x="0" y="280339"/>
                </a:lnTo>
                <a:lnTo>
                  <a:pt x="999972" y="280339"/>
                </a:lnTo>
                <a:lnTo>
                  <a:pt x="999972"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96" name="Google Shape;96;p14"/>
          <p:cNvSpPr/>
          <p:nvPr/>
        </p:nvSpPr>
        <p:spPr>
          <a:xfrm>
            <a:off x="3673735" y="3889424"/>
            <a:ext cx="526382" cy="137284"/>
          </a:xfrm>
          <a:custGeom>
            <a:rect b="b" l="l" r="r" t="t"/>
            <a:pathLst>
              <a:path extrusionOk="0" h="280670" w="1000125">
                <a:moveTo>
                  <a:pt x="0" y="280339"/>
                </a:moveTo>
                <a:lnTo>
                  <a:pt x="999972" y="280339"/>
                </a:lnTo>
                <a:lnTo>
                  <a:pt x="999972" y="0"/>
                </a:lnTo>
                <a:lnTo>
                  <a:pt x="0" y="0"/>
                </a:lnTo>
                <a:lnTo>
                  <a:pt x="0" y="28033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97" name="Google Shape;97;p14"/>
          <p:cNvSpPr/>
          <p:nvPr/>
        </p:nvSpPr>
        <p:spPr>
          <a:xfrm>
            <a:off x="2939442" y="1838161"/>
            <a:ext cx="513347" cy="194124"/>
          </a:xfrm>
          <a:custGeom>
            <a:rect b="b" l="l" r="r" t="t"/>
            <a:pathLst>
              <a:path extrusionOk="0" h="396875" w="975359">
                <a:moveTo>
                  <a:pt x="974750" y="0"/>
                </a:moveTo>
                <a:lnTo>
                  <a:pt x="0" y="0"/>
                </a:lnTo>
                <a:lnTo>
                  <a:pt x="0" y="396671"/>
                </a:lnTo>
                <a:lnTo>
                  <a:pt x="974750" y="396671"/>
                </a:lnTo>
                <a:lnTo>
                  <a:pt x="974750" y="0"/>
                </a:lnTo>
                <a:close/>
              </a:path>
            </a:pathLst>
          </a:custGeom>
          <a:solidFill>
            <a:srgbClr val="FEC89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98" name="Google Shape;98;p14"/>
          <p:cNvSpPr/>
          <p:nvPr/>
        </p:nvSpPr>
        <p:spPr>
          <a:xfrm>
            <a:off x="2939442" y="1838161"/>
            <a:ext cx="513347" cy="194124"/>
          </a:xfrm>
          <a:custGeom>
            <a:rect b="b" l="l" r="r" t="t"/>
            <a:pathLst>
              <a:path extrusionOk="0" h="396875" w="975359">
                <a:moveTo>
                  <a:pt x="0" y="396671"/>
                </a:moveTo>
                <a:lnTo>
                  <a:pt x="974750" y="396671"/>
                </a:lnTo>
                <a:lnTo>
                  <a:pt x="974750" y="0"/>
                </a:lnTo>
                <a:lnTo>
                  <a:pt x="0" y="0"/>
                </a:lnTo>
                <a:lnTo>
                  <a:pt x="0" y="39667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99" name="Google Shape;99;p14"/>
          <p:cNvSpPr/>
          <p:nvPr/>
        </p:nvSpPr>
        <p:spPr>
          <a:xfrm>
            <a:off x="2939442" y="2072818"/>
            <a:ext cx="513347" cy="139769"/>
          </a:xfrm>
          <a:custGeom>
            <a:rect b="b" l="l" r="r" t="t"/>
            <a:pathLst>
              <a:path extrusionOk="0" h="285750" w="975359">
                <a:moveTo>
                  <a:pt x="974750" y="0"/>
                </a:moveTo>
                <a:lnTo>
                  <a:pt x="0" y="0"/>
                </a:lnTo>
                <a:lnTo>
                  <a:pt x="0" y="285559"/>
                </a:lnTo>
                <a:lnTo>
                  <a:pt x="974750" y="285559"/>
                </a:lnTo>
                <a:lnTo>
                  <a:pt x="974750" y="0"/>
                </a:lnTo>
                <a:close/>
              </a:path>
            </a:pathLst>
          </a:custGeom>
          <a:solidFill>
            <a:srgbClr val="FEC89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00" name="Google Shape;100;p14"/>
          <p:cNvSpPr/>
          <p:nvPr/>
        </p:nvSpPr>
        <p:spPr>
          <a:xfrm>
            <a:off x="2939442" y="2072818"/>
            <a:ext cx="513347" cy="139769"/>
          </a:xfrm>
          <a:custGeom>
            <a:rect b="b" l="l" r="r" t="t"/>
            <a:pathLst>
              <a:path extrusionOk="0" h="285750" w="975359">
                <a:moveTo>
                  <a:pt x="0" y="285559"/>
                </a:moveTo>
                <a:lnTo>
                  <a:pt x="974750" y="285559"/>
                </a:lnTo>
                <a:lnTo>
                  <a:pt x="974750" y="0"/>
                </a:lnTo>
                <a:lnTo>
                  <a:pt x="0" y="0"/>
                </a:lnTo>
                <a:lnTo>
                  <a:pt x="0" y="28555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01" name="Google Shape;101;p14"/>
          <p:cNvSpPr/>
          <p:nvPr/>
        </p:nvSpPr>
        <p:spPr>
          <a:xfrm>
            <a:off x="2939442" y="2257711"/>
            <a:ext cx="513347" cy="154678"/>
          </a:xfrm>
          <a:custGeom>
            <a:rect b="b" l="l" r="r" t="t"/>
            <a:pathLst>
              <a:path extrusionOk="0" h="316229" w="975359">
                <a:moveTo>
                  <a:pt x="974750" y="0"/>
                </a:moveTo>
                <a:lnTo>
                  <a:pt x="0" y="0"/>
                </a:lnTo>
                <a:lnTo>
                  <a:pt x="0" y="315734"/>
                </a:lnTo>
                <a:lnTo>
                  <a:pt x="974750" y="315734"/>
                </a:lnTo>
                <a:lnTo>
                  <a:pt x="974750" y="0"/>
                </a:lnTo>
                <a:close/>
              </a:path>
            </a:pathLst>
          </a:custGeom>
          <a:solidFill>
            <a:srgbClr val="FEC89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02" name="Google Shape;102;p14"/>
          <p:cNvSpPr/>
          <p:nvPr/>
        </p:nvSpPr>
        <p:spPr>
          <a:xfrm>
            <a:off x="2939442" y="2257711"/>
            <a:ext cx="513347" cy="154678"/>
          </a:xfrm>
          <a:custGeom>
            <a:rect b="b" l="l" r="r" t="t"/>
            <a:pathLst>
              <a:path extrusionOk="0" h="316229" w="975359">
                <a:moveTo>
                  <a:pt x="0" y="315734"/>
                </a:moveTo>
                <a:lnTo>
                  <a:pt x="974750" y="315734"/>
                </a:lnTo>
                <a:lnTo>
                  <a:pt x="974750" y="0"/>
                </a:lnTo>
                <a:lnTo>
                  <a:pt x="0" y="0"/>
                </a:lnTo>
                <a:lnTo>
                  <a:pt x="0" y="315734"/>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03" name="Google Shape;103;p14"/>
          <p:cNvSpPr/>
          <p:nvPr/>
        </p:nvSpPr>
        <p:spPr>
          <a:xfrm>
            <a:off x="2939442" y="2451443"/>
            <a:ext cx="513347" cy="136974"/>
          </a:xfrm>
          <a:custGeom>
            <a:rect b="b" l="l" r="r" t="t"/>
            <a:pathLst>
              <a:path extrusionOk="0" h="280035" w="975359">
                <a:moveTo>
                  <a:pt x="974750" y="0"/>
                </a:moveTo>
                <a:lnTo>
                  <a:pt x="0" y="0"/>
                </a:lnTo>
                <a:lnTo>
                  <a:pt x="0" y="279425"/>
                </a:lnTo>
                <a:lnTo>
                  <a:pt x="974750" y="279425"/>
                </a:lnTo>
                <a:lnTo>
                  <a:pt x="974750" y="0"/>
                </a:lnTo>
                <a:close/>
              </a:path>
            </a:pathLst>
          </a:custGeom>
          <a:solidFill>
            <a:srgbClr val="FEC89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04" name="Google Shape;104;p14"/>
          <p:cNvSpPr/>
          <p:nvPr/>
        </p:nvSpPr>
        <p:spPr>
          <a:xfrm>
            <a:off x="2939442" y="2451443"/>
            <a:ext cx="513347" cy="136974"/>
          </a:xfrm>
          <a:custGeom>
            <a:rect b="b" l="l" r="r" t="t"/>
            <a:pathLst>
              <a:path extrusionOk="0" h="280035" w="975359">
                <a:moveTo>
                  <a:pt x="0" y="279425"/>
                </a:moveTo>
                <a:lnTo>
                  <a:pt x="974750" y="279425"/>
                </a:lnTo>
                <a:lnTo>
                  <a:pt x="974750" y="0"/>
                </a:lnTo>
                <a:lnTo>
                  <a:pt x="0" y="0"/>
                </a:lnTo>
                <a:lnTo>
                  <a:pt x="0" y="279425"/>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05" name="Google Shape;105;p14"/>
          <p:cNvSpPr/>
          <p:nvPr/>
        </p:nvSpPr>
        <p:spPr>
          <a:xfrm>
            <a:off x="2212474" y="1323587"/>
            <a:ext cx="513681" cy="139769"/>
          </a:xfrm>
          <a:custGeom>
            <a:rect b="b" l="l" r="r" t="t"/>
            <a:pathLst>
              <a:path extrusionOk="0" h="285750" w="975995">
                <a:moveTo>
                  <a:pt x="975626" y="0"/>
                </a:moveTo>
                <a:lnTo>
                  <a:pt x="0" y="0"/>
                </a:lnTo>
                <a:lnTo>
                  <a:pt x="0" y="285457"/>
                </a:lnTo>
                <a:lnTo>
                  <a:pt x="975626" y="285457"/>
                </a:lnTo>
                <a:lnTo>
                  <a:pt x="975626" y="0"/>
                </a:lnTo>
                <a:close/>
              </a:path>
            </a:pathLst>
          </a:custGeom>
          <a:solidFill>
            <a:srgbClr val="FEBC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06" name="Google Shape;106;p14"/>
          <p:cNvSpPr/>
          <p:nvPr/>
        </p:nvSpPr>
        <p:spPr>
          <a:xfrm>
            <a:off x="2212474" y="1323587"/>
            <a:ext cx="513681" cy="139769"/>
          </a:xfrm>
          <a:custGeom>
            <a:rect b="b" l="l" r="r" t="t"/>
            <a:pathLst>
              <a:path extrusionOk="0" h="285750" w="975995">
                <a:moveTo>
                  <a:pt x="0" y="285457"/>
                </a:moveTo>
                <a:lnTo>
                  <a:pt x="975626" y="285457"/>
                </a:lnTo>
                <a:lnTo>
                  <a:pt x="975626" y="0"/>
                </a:lnTo>
                <a:lnTo>
                  <a:pt x="0" y="0"/>
                </a:lnTo>
                <a:lnTo>
                  <a:pt x="0" y="28545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07" name="Google Shape;107;p14"/>
          <p:cNvSpPr/>
          <p:nvPr/>
        </p:nvSpPr>
        <p:spPr>
          <a:xfrm>
            <a:off x="2212474" y="1517897"/>
            <a:ext cx="513681" cy="139769"/>
          </a:xfrm>
          <a:custGeom>
            <a:rect b="b" l="l" r="r" t="t"/>
            <a:pathLst>
              <a:path extrusionOk="0" h="285750" w="975995">
                <a:moveTo>
                  <a:pt x="975626" y="0"/>
                </a:moveTo>
                <a:lnTo>
                  <a:pt x="0" y="0"/>
                </a:lnTo>
                <a:lnTo>
                  <a:pt x="0" y="285457"/>
                </a:lnTo>
                <a:lnTo>
                  <a:pt x="975626" y="285457"/>
                </a:lnTo>
                <a:lnTo>
                  <a:pt x="975626" y="0"/>
                </a:lnTo>
                <a:close/>
              </a:path>
            </a:pathLst>
          </a:custGeom>
          <a:solidFill>
            <a:srgbClr val="FEBC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08" name="Google Shape;108;p14"/>
          <p:cNvSpPr/>
          <p:nvPr/>
        </p:nvSpPr>
        <p:spPr>
          <a:xfrm>
            <a:off x="2212474" y="1517897"/>
            <a:ext cx="513681" cy="139769"/>
          </a:xfrm>
          <a:custGeom>
            <a:rect b="b" l="l" r="r" t="t"/>
            <a:pathLst>
              <a:path extrusionOk="0" h="285750" w="975995">
                <a:moveTo>
                  <a:pt x="0" y="285457"/>
                </a:moveTo>
                <a:lnTo>
                  <a:pt x="975626" y="285457"/>
                </a:lnTo>
                <a:lnTo>
                  <a:pt x="975626" y="0"/>
                </a:lnTo>
                <a:lnTo>
                  <a:pt x="0" y="0"/>
                </a:lnTo>
                <a:lnTo>
                  <a:pt x="0" y="28545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09" name="Google Shape;109;p14"/>
          <p:cNvSpPr/>
          <p:nvPr/>
        </p:nvSpPr>
        <p:spPr>
          <a:xfrm>
            <a:off x="2212474" y="1707188"/>
            <a:ext cx="513681" cy="139769"/>
          </a:xfrm>
          <a:custGeom>
            <a:rect b="b" l="l" r="r" t="t"/>
            <a:pathLst>
              <a:path extrusionOk="0" h="285750" w="975995">
                <a:moveTo>
                  <a:pt x="975626" y="0"/>
                </a:moveTo>
                <a:lnTo>
                  <a:pt x="0" y="0"/>
                </a:lnTo>
                <a:lnTo>
                  <a:pt x="0" y="285457"/>
                </a:lnTo>
                <a:lnTo>
                  <a:pt x="975626" y="285457"/>
                </a:lnTo>
                <a:lnTo>
                  <a:pt x="975626" y="0"/>
                </a:lnTo>
                <a:close/>
              </a:path>
            </a:pathLst>
          </a:custGeom>
          <a:solidFill>
            <a:srgbClr val="FEBC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10" name="Google Shape;110;p14"/>
          <p:cNvSpPr/>
          <p:nvPr/>
        </p:nvSpPr>
        <p:spPr>
          <a:xfrm>
            <a:off x="2212474" y="1707188"/>
            <a:ext cx="513681" cy="139769"/>
          </a:xfrm>
          <a:custGeom>
            <a:rect b="b" l="l" r="r" t="t"/>
            <a:pathLst>
              <a:path extrusionOk="0" h="285750" w="975995">
                <a:moveTo>
                  <a:pt x="0" y="285457"/>
                </a:moveTo>
                <a:lnTo>
                  <a:pt x="975626" y="285457"/>
                </a:lnTo>
                <a:lnTo>
                  <a:pt x="975626" y="0"/>
                </a:lnTo>
                <a:lnTo>
                  <a:pt x="0" y="0"/>
                </a:lnTo>
                <a:lnTo>
                  <a:pt x="0" y="28545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11" name="Google Shape;111;p14"/>
          <p:cNvSpPr/>
          <p:nvPr/>
        </p:nvSpPr>
        <p:spPr>
          <a:xfrm>
            <a:off x="2212474" y="1896485"/>
            <a:ext cx="513681" cy="139769"/>
          </a:xfrm>
          <a:custGeom>
            <a:rect b="b" l="l" r="r" t="t"/>
            <a:pathLst>
              <a:path extrusionOk="0" h="285750" w="975995">
                <a:moveTo>
                  <a:pt x="975626" y="0"/>
                </a:moveTo>
                <a:lnTo>
                  <a:pt x="0" y="0"/>
                </a:lnTo>
                <a:lnTo>
                  <a:pt x="0" y="285457"/>
                </a:lnTo>
                <a:lnTo>
                  <a:pt x="975626" y="285457"/>
                </a:lnTo>
                <a:lnTo>
                  <a:pt x="975626" y="0"/>
                </a:lnTo>
                <a:close/>
              </a:path>
            </a:pathLst>
          </a:custGeom>
          <a:solidFill>
            <a:srgbClr val="FEBC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12" name="Google Shape;112;p14"/>
          <p:cNvSpPr/>
          <p:nvPr/>
        </p:nvSpPr>
        <p:spPr>
          <a:xfrm>
            <a:off x="2212474" y="1896485"/>
            <a:ext cx="513681" cy="139769"/>
          </a:xfrm>
          <a:custGeom>
            <a:rect b="b" l="l" r="r" t="t"/>
            <a:pathLst>
              <a:path extrusionOk="0" h="285750" w="975995">
                <a:moveTo>
                  <a:pt x="0" y="285457"/>
                </a:moveTo>
                <a:lnTo>
                  <a:pt x="975626" y="285457"/>
                </a:lnTo>
                <a:lnTo>
                  <a:pt x="975626" y="0"/>
                </a:lnTo>
                <a:lnTo>
                  <a:pt x="0" y="0"/>
                </a:lnTo>
                <a:lnTo>
                  <a:pt x="0" y="28545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13" name="Google Shape;113;p14"/>
          <p:cNvSpPr/>
          <p:nvPr/>
        </p:nvSpPr>
        <p:spPr>
          <a:xfrm>
            <a:off x="2212474" y="2090180"/>
            <a:ext cx="513681" cy="139769"/>
          </a:xfrm>
          <a:custGeom>
            <a:rect b="b" l="l" r="r" t="t"/>
            <a:pathLst>
              <a:path extrusionOk="0" h="285750" w="975995">
                <a:moveTo>
                  <a:pt x="975626" y="0"/>
                </a:moveTo>
                <a:lnTo>
                  <a:pt x="0" y="0"/>
                </a:lnTo>
                <a:lnTo>
                  <a:pt x="0" y="285457"/>
                </a:lnTo>
                <a:lnTo>
                  <a:pt x="975626" y="285457"/>
                </a:lnTo>
                <a:lnTo>
                  <a:pt x="975626" y="0"/>
                </a:lnTo>
                <a:close/>
              </a:path>
            </a:pathLst>
          </a:custGeom>
          <a:solidFill>
            <a:srgbClr val="FEBC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14" name="Google Shape;114;p14"/>
          <p:cNvSpPr/>
          <p:nvPr/>
        </p:nvSpPr>
        <p:spPr>
          <a:xfrm>
            <a:off x="2212474" y="2090180"/>
            <a:ext cx="513681" cy="139769"/>
          </a:xfrm>
          <a:custGeom>
            <a:rect b="b" l="l" r="r" t="t"/>
            <a:pathLst>
              <a:path extrusionOk="0" h="285750" w="975995">
                <a:moveTo>
                  <a:pt x="0" y="285457"/>
                </a:moveTo>
                <a:lnTo>
                  <a:pt x="975626" y="285457"/>
                </a:lnTo>
                <a:lnTo>
                  <a:pt x="975626" y="0"/>
                </a:lnTo>
                <a:lnTo>
                  <a:pt x="0" y="0"/>
                </a:lnTo>
                <a:lnTo>
                  <a:pt x="0" y="28545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15" name="Google Shape;115;p14"/>
          <p:cNvSpPr/>
          <p:nvPr/>
        </p:nvSpPr>
        <p:spPr>
          <a:xfrm>
            <a:off x="2212474" y="2473166"/>
            <a:ext cx="513681" cy="139769"/>
          </a:xfrm>
          <a:custGeom>
            <a:rect b="b" l="l" r="r" t="t"/>
            <a:pathLst>
              <a:path extrusionOk="0" h="285750" w="975995">
                <a:moveTo>
                  <a:pt x="975626" y="0"/>
                </a:moveTo>
                <a:lnTo>
                  <a:pt x="0" y="0"/>
                </a:lnTo>
                <a:lnTo>
                  <a:pt x="0" y="285457"/>
                </a:lnTo>
                <a:lnTo>
                  <a:pt x="975626" y="285457"/>
                </a:lnTo>
                <a:lnTo>
                  <a:pt x="975626" y="0"/>
                </a:lnTo>
                <a:close/>
              </a:path>
            </a:pathLst>
          </a:custGeom>
          <a:solidFill>
            <a:srgbClr val="FEBC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16" name="Google Shape;116;p14"/>
          <p:cNvSpPr/>
          <p:nvPr/>
        </p:nvSpPr>
        <p:spPr>
          <a:xfrm>
            <a:off x="2212474" y="2473166"/>
            <a:ext cx="513681" cy="139769"/>
          </a:xfrm>
          <a:custGeom>
            <a:rect b="b" l="l" r="r" t="t"/>
            <a:pathLst>
              <a:path extrusionOk="0" h="285750" w="975995">
                <a:moveTo>
                  <a:pt x="0" y="285457"/>
                </a:moveTo>
                <a:lnTo>
                  <a:pt x="975626" y="285457"/>
                </a:lnTo>
                <a:lnTo>
                  <a:pt x="975626" y="0"/>
                </a:lnTo>
                <a:lnTo>
                  <a:pt x="0" y="0"/>
                </a:lnTo>
                <a:lnTo>
                  <a:pt x="0" y="28545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17" name="Google Shape;117;p14"/>
          <p:cNvSpPr/>
          <p:nvPr/>
        </p:nvSpPr>
        <p:spPr>
          <a:xfrm>
            <a:off x="2212474" y="2279471"/>
            <a:ext cx="513681" cy="139458"/>
          </a:xfrm>
          <a:custGeom>
            <a:rect b="b" l="l" r="r" t="t"/>
            <a:pathLst>
              <a:path extrusionOk="0" h="285114" w="975995">
                <a:moveTo>
                  <a:pt x="975626" y="0"/>
                </a:moveTo>
                <a:lnTo>
                  <a:pt x="0" y="0"/>
                </a:lnTo>
                <a:lnTo>
                  <a:pt x="0" y="285076"/>
                </a:lnTo>
                <a:lnTo>
                  <a:pt x="975626" y="285076"/>
                </a:lnTo>
                <a:lnTo>
                  <a:pt x="975626" y="0"/>
                </a:lnTo>
                <a:close/>
              </a:path>
            </a:pathLst>
          </a:custGeom>
          <a:solidFill>
            <a:srgbClr val="FEBC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18" name="Google Shape;118;p14"/>
          <p:cNvSpPr/>
          <p:nvPr/>
        </p:nvSpPr>
        <p:spPr>
          <a:xfrm>
            <a:off x="2212474" y="2279471"/>
            <a:ext cx="513681" cy="139458"/>
          </a:xfrm>
          <a:custGeom>
            <a:rect b="b" l="l" r="r" t="t"/>
            <a:pathLst>
              <a:path extrusionOk="0" h="285114" w="975995">
                <a:moveTo>
                  <a:pt x="0" y="285076"/>
                </a:moveTo>
                <a:lnTo>
                  <a:pt x="975626" y="285076"/>
                </a:lnTo>
                <a:lnTo>
                  <a:pt x="975626" y="0"/>
                </a:lnTo>
                <a:lnTo>
                  <a:pt x="0" y="0"/>
                </a:lnTo>
                <a:lnTo>
                  <a:pt x="0" y="285076"/>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19" name="Google Shape;119;p14"/>
          <p:cNvSpPr/>
          <p:nvPr/>
        </p:nvSpPr>
        <p:spPr>
          <a:xfrm>
            <a:off x="2212474" y="2658059"/>
            <a:ext cx="513681" cy="139769"/>
          </a:xfrm>
          <a:custGeom>
            <a:rect b="b" l="l" r="r" t="t"/>
            <a:pathLst>
              <a:path extrusionOk="0" h="285750" w="975995">
                <a:moveTo>
                  <a:pt x="975626" y="0"/>
                </a:moveTo>
                <a:lnTo>
                  <a:pt x="0" y="0"/>
                </a:lnTo>
                <a:lnTo>
                  <a:pt x="0" y="285457"/>
                </a:lnTo>
                <a:lnTo>
                  <a:pt x="975626" y="285457"/>
                </a:lnTo>
                <a:lnTo>
                  <a:pt x="975626" y="0"/>
                </a:lnTo>
                <a:close/>
              </a:path>
            </a:pathLst>
          </a:custGeom>
          <a:solidFill>
            <a:srgbClr val="FEBC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20" name="Google Shape;120;p14"/>
          <p:cNvSpPr/>
          <p:nvPr/>
        </p:nvSpPr>
        <p:spPr>
          <a:xfrm>
            <a:off x="2212474" y="2658059"/>
            <a:ext cx="513681" cy="139769"/>
          </a:xfrm>
          <a:custGeom>
            <a:rect b="b" l="l" r="r" t="t"/>
            <a:pathLst>
              <a:path extrusionOk="0" h="285750" w="975995">
                <a:moveTo>
                  <a:pt x="0" y="285457"/>
                </a:moveTo>
                <a:lnTo>
                  <a:pt x="975626" y="285457"/>
                </a:lnTo>
                <a:lnTo>
                  <a:pt x="975626" y="0"/>
                </a:lnTo>
                <a:lnTo>
                  <a:pt x="0" y="0"/>
                </a:lnTo>
                <a:lnTo>
                  <a:pt x="0" y="28545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21" name="Google Shape;121;p14"/>
          <p:cNvSpPr/>
          <p:nvPr/>
        </p:nvSpPr>
        <p:spPr>
          <a:xfrm>
            <a:off x="2212474" y="3045449"/>
            <a:ext cx="513681" cy="139769"/>
          </a:xfrm>
          <a:custGeom>
            <a:rect b="b" l="l" r="r" t="t"/>
            <a:pathLst>
              <a:path extrusionOk="0" h="285750" w="975995">
                <a:moveTo>
                  <a:pt x="975626" y="0"/>
                </a:moveTo>
                <a:lnTo>
                  <a:pt x="0" y="0"/>
                </a:lnTo>
                <a:lnTo>
                  <a:pt x="0" y="285457"/>
                </a:lnTo>
                <a:lnTo>
                  <a:pt x="975626" y="285457"/>
                </a:lnTo>
                <a:lnTo>
                  <a:pt x="975626" y="0"/>
                </a:lnTo>
                <a:close/>
              </a:path>
            </a:pathLst>
          </a:custGeom>
          <a:solidFill>
            <a:srgbClr val="FEBC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22" name="Google Shape;122;p14"/>
          <p:cNvSpPr/>
          <p:nvPr/>
        </p:nvSpPr>
        <p:spPr>
          <a:xfrm>
            <a:off x="2212474" y="3045449"/>
            <a:ext cx="513681" cy="139769"/>
          </a:xfrm>
          <a:custGeom>
            <a:rect b="b" l="l" r="r" t="t"/>
            <a:pathLst>
              <a:path extrusionOk="0" h="285750" w="975995">
                <a:moveTo>
                  <a:pt x="0" y="285457"/>
                </a:moveTo>
                <a:lnTo>
                  <a:pt x="975626" y="285457"/>
                </a:lnTo>
                <a:lnTo>
                  <a:pt x="975626" y="0"/>
                </a:lnTo>
                <a:lnTo>
                  <a:pt x="0" y="0"/>
                </a:lnTo>
                <a:lnTo>
                  <a:pt x="0" y="28545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23" name="Google Shape;123;p14"/>
          <p:cNvSpPr/>
          <p:nvPr/>
        </p:nvSpPr>
        <p:spPr>
          <a:xfrm>
            <a:off x="1497617" y="1323140"/>
            <a:ext cx="515687" cy="140080"/>
          </a:xfrm>
          <a:custGeom>
            <a:rect b="b" l="l" r="r" t="t"/>
            <a:pathLst>
              <a:path extrusionOk="0" h="286385" w="979804">
                <a:moveTo>
                  <a:pt x="979246" y="0"/>
                </a:moveTo>
                <a:lnTo>
                  <a:pt x="0" y="0"/>
                </a:lnTo>
                <a:lnTo>
                  <a:pt x="0" y="286372"/>
                </a:lnTo>
                <a:lnTo>
                  <a:pt x="979246" y="286372"/>
                </a:lnTo>
                <a:lnTo>
                  <a:pt x="979246"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24" name="Google Shape;124;p14"/>
          <p:cNvSpPr/>
          <p:nvPr/>
        </p:nvSpPr>
        <p:spPr>
          <a:xfrm>
            <a:off x="1497617" y="1323140"/>
            <a:ext cx="515687" cy="140080"/>
          </a:xfrm>
          <a:custGeom>
            <a:rect b="b" l="l" r="r" t="t"/>
            <a:pathLst>
              <a:path extrusionOk="0" h="286385" w="979804">
                <a:moveTo>
                  <a:pt x="0" y="286372"/>
                </a:moveTo>
                <a:lnTo>
                  <a:pt x="979246" y="286372"/>
                </a:lnTo>
                <a:lnTo>
                  <a:pt x="979246" y="0"/>
                </a:lnTo>
                <a:lnTo>
                  <a:pt x="0" y="0"/>
                </a:lnTo>
                <a:lnTo>
                  <a:pt x="0" y="286372"/>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25" name="Google Shape;125;p14"/>
          <p:cNvSpPr/>
          <p:nvPr/>
        </p:nvSpPr>
        <p:spPr>
          <a:xfrm>
            <a:off x="1497617" y="1519047"/>
            <a:ext cx="515687" cy="143807"/>
          </a:xfrm>
          <a:custGeom>
            <a:rect b="b" l="l" r="r" t="t"/>
            <a:pathLst>
              <a:path extrusionOk="0" h="294004" w="979804">
                <a:moveTo>
                  <a:pt x="979246" y="0"/>
                </a:moveTo>
                <a:lnTo>
                  <a:pt x="0" y="0"/>
                </a:lnTo>
                <a:lnTo>
                  <a:pt x="0" y="293903"/>
                </a:lnTo>
                <a:lnTo>
                  <a:pt x="979246" y="293903"/>
                </a:lnTo>
                <a:lnTo>
                  <a:pt x="979246"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26" name="Google Shape;126;p14"/>
          <p:cNvSpPr/>
          <p:nvPr/>
        </p:nvSpPr>
        <p:spPr>
          <a:xfrm>
            <a:off x="1497617" y="1519047"/>
            <a:ext cx="515687" cy="143807"/>
          </a:xfrm>
          <a:custGeom>
            <a:rect b="b" l="l" r="r" t="t"/>
            <a:pathLst>
              <a:path extrusionOk="0" h="294004" w="979804">
                <a:moveTo>
                  <a:pt x="0" y="293903"/>
                </a:moveTo>
                <a:lnTo>
                  <a:pt x="979246" y="293903"/>
                </a:lnTo>
                <a:lnTo>
                  <a:pt x="979246" y="0"/>
                </a:lnTo>
                <a:lnTo>
                  <a:pt x="0" y="0"/>
                </a:lnTo>
                <a:lnTo>
                  <a:pt x="0" y="293903"/>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27" name="Google Shape;127;p14"/>
          <p:cNvSpPr/>
          <p:nvPr/>
        </p:nvSpPr>
        <p:spPr>
          <a:xfrm>
            <a:off x="283263" y="1030340"/>
            <a:ext cx="513347" cy="196608"/>
          </a:xfrm>
          <a:custGeom>
            <a:rect b="b" l="l" r="r" t="t"/>
            <a:pathLst>
              <a:path extrusionOk="0" h="401955" w="975360">
                <a:moveTo>
                  <a:pt x="974953" y="0"/>
                </a:moveTo>
                <a:lnTo>
                  <a:pt x="0" y="0"/>
                </a:lnTo>
                <a:lnTo>
                  <a:pt x="0" y="401840"/>
                </a:lnTo>
                <a:lnTo>
                  <a:pt x="974953" y="401840"/>
                </a:lnTo>
                <a:lnTo>
                  <a:pt x="974953" y="0"/>
                </a:lnTo>
                <a:close/>
              </a:path>
            </a:pathLst>
          </a:custGeom>
          <a:solidFill>
            <a:srgbClr val="D0DAB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28" name="Google Shape;128;p14"/>
          <p:cNvSpPr/>
          <p:nvPr/>
        </p:nvSpPr>
        <p:spPr>
          <a:xfrm>
            <a:off x="283263" y="1030340"/>
            <a:ext cx="513347" cy="196608"/>
          </a:xfrm>
          <a:custGeom>
            <a:rect b="b" l="l" r="r" t="t"/>
            <a:pathLst>
              <a:path extrusionOk="0" h="401955" w="975360">
                <a:moveTo>
                  <a:pt x="0" y="401840"/>
                </a:moveTo>
                <a:lnTo>
                  <a:pt x="974953" y="401840"/>
                </a:lnTo>
                <a:lnTo>
                  <a:pt x="974953" y="0"/>
                </a:lnTo>
                <a:lnTo>
                  <a:pt x="0" y="0"/>
                </a:lnTo>
                <a:lnTo>
                  <a:pt x="0" y="401840"/>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29" name="Google Shape;129;p14"/>
          <p:cNvSpPr/>
          <p:nvPr/>
        </p:nvSpPr>
        <p:spPr>
          <a:xfrm>
            <a:off x="3681248" y="4074248"/>
            <a:ext cx="516689" cy="140080"/>
          </a:xfrm>
          <a:custGeom>
            <a:rect b="b" l="l" r="r" t="t"/>
            <a:pathLst>
              <a:path extrusionOk="0" h="286384" w="981709">
                <a:moveTo>
                  <a:pt x="981709" y="0"/>
                </a:moveTo>
                <a:lnTo>
                  <a:pt x="0" y="0"/>
                </a:lnTo>
                <a:lnTo>
                  <a:pt x="0" y="285978"/>
                </a:lnTo>
                <a:lnTo>
                  <a:pt x="981709" y="285978"/>
                </a:lnTo>
                <a:lnTo>
                  <a:pt x="981709"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30" name="Google Shape;130;p14"/>
          <p:cNvSpPr/>
          <p:nvPr/>
        </p:nvSpPr>
        <p:spPr>
          <a:xfrm>
            <a:off x="3681248" y="4074248"/>
            <a:ext cx="516689" cy="140080"/>
          </a:xfrm>
          <a:custGeom>
            <a:rect b="b" l="l" r="r" t="t"/>
            <a:pathLst>
              <a:path extrusionOk="0" h="286384" w="981709">
                <a:moveTo>
                  <a:pt x="0" y="285978"/>
                </a:moveTo>
                <a:lnTo>
                  <a:pt x="981709" y="285978"/>
                </a:lnTo>
                <a:lnTo>
                  <a:pt x="981709" y="0"/>
                </a:lnTo>
                <a:lnTo>
                  <a:pt x="0" y="0"/>
                </a:lnTo>
                <a:lnTo>
                  <a:pt x="0" y="285978"/>
                </a:lnTo>
                <a:close/>
              </a:path>
            </a:pathLst>
          </a:custGeom>
          <a:noFill/>
          <a:ln cap="flat" cmpd="sng" w="9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31" name="Google Shape;131;p14"/>
          <p:cNvSpPr/>
          <p:nvPr/>
        </p:nvSpPr>
        <p:spPr>
          <a:xfrm>
            <a:off x="3673735" y="1645727"/>
            <a:ext cx="526382" cy="137284"/>
          </a:xfrm>
          <a:custGeom>
            <a:rect b="b" l="l" r="r" t="t"/>
            <a:pathLst>
              <a:path extrusionOk="0" h="280670" w="1000125">
                <a:moveTo>
                  <a:pt x="999972" y="0"/>
                </a:moveTo>
                <a:lnTo>
                  <a:pt x="0" y="0"/>
                </a:lnTo>
                <a:lnTo>
                  <a:pt x="0" y="280339"/>
                </a:lnTo>
                <a:lnTo>
                  <a:pt x="999972" y="280339"/>
                </a:lnTo>
                <a:lnTo>
                  <a:pt x="999972"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32" name="Google Shape;132;p14"/>
          <p:cNvSpPr/>
          <p:nvPr/>
        </p:nvSpPr>
        <p:spPr>
          <a:xfrm>
            <a:off x="3673735" y="1645727"/>
            <a:ext cx="526382" cy="137284"/>
          </a:xfrm>
          <a:custGeom>
            <a:rect b="b" l="l" r="r" t="t"/>
            <a:pathLst>
              <a:path extrusionOk="0" h="280670" w="1000125">
                <a:moveTo>
                  <a:pt x="0" y="280339"/>
                </a:moveTo>
                <a:lnTo>
                  <a:pt x="999972" y="280339"/>
                </a:lnTo>
                <a:lnTo>
                  <a:pt x="999972" y="0"/>
                </a:lnTo>
                <a:lnTo>
                  <a:pt x="0" y="0"/>
                </a:lnTo>
                <a:lnTo>
                  <a:pt x="0" y="28033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33" name="Google Shape;133;p14"/>
          <p:cNvSpPr/>
          <p:nvPr/>
        </p:nvSpPr>
        <p:spPr>
          <a:xfrm>
            <a:off x="292120" y="177656"/>
            <a:ext cx="622634" cy="192881"/>
          </a:xfrm>
          <a:custGeom>
            <a:rect b="b" l="l" r="r" t="t"/>
            <a:pathLst>
              <a:path extrusionOk="0" h="394334" w="1183005">
                <a:moveTo>
                  <a:pt x="123228" y="0"/>
                </a:moveTo>
                <a:lnTo>
                  <a:pt x="24650" y="0"/>
                </a:lnTo>
                <a:lnTo>
                  <a:pt x="88" y="24549"/>
                </a:lnTo>
                <a:lnTo>
                  <a:pt x="0" y="369684"/>
                </a:lnTo>
                <a:lnTo>
                  <a:pt x="24650" y="394334"/>
                </a:lnTo>
                <a:lnTo>
                  <a:pt x="123228" y="394334"/>
                </a:lnTo>
                <a:lnTo>
                  <a:pt x="147878" y="369684"/>
                </a:lnTo>
                <a:lnTo>
                  <a:pt x="147878" y="271094"/>
                </a:lnTo>
                <a:lnTo>
                  <a:pt x="394335" y="271094"/>
                </a:lnTo>
                <a:lnTo>
                  <a:pt x="394335" y="172516"/>
                </a:lnTo>
                <a:lnTo>
                  <a:pt x="936536" y="172516"/>
                </a:lnTo>
                <a:lnTo>
                  <a:pt x="936536" y="147866"/>
                </a:lnTo>
                <a:lnTo>
                  <a:pt x="1183005" y="147866"/>
                </a:lnTo>
                <a:lnTo>
                  <a:pt x="1183005" y="123228"/>
                </a:lnTo>
                <a:lnTo>
                  <a:pt x="246456" y="123228"/>
                </a:lnTo>
                <a:lnTo>
                  <a:pt x="123228" y="0"/>
                </a:lnTo>
                <a:close/>
              </a:path>
              <a:path extrusionOk="0" h="394334" w="1183005">
                <a:moveTo>
                  <a:pt x="394335" y="271094"/>
                </a:moveTo>
                <a:lnTo>
                  <a:pt x="147878" y="271094"/>
                </a:lnTo>
                <a:lnTo>
                  <a:pt x="271106" y="394334"/>
                </a:lnTo>
                <a:lnTo>
                  <a:pt x="369684" y="394334"/>
                </a:lnTo>
                <a:lnTo>
                  <a:pt x="394335" y="369684"/>
                </a:lnTo>
                <a:lnTo>
                  <a:pt x="394335" y="271094"/>
                </a:lnTo>
                <a:close/>
              </a:path>
              <a:path extrusionOk="0" h="394334" w="1183005">
                <a:moveTo>
                  <a:pt x="788670" y="172516"/>
                </a:moveTo>
                <a:lnTo>
                  <a:pt x="394335" y="172516"/>
                </a:lnTo>
                <a:lnTo>
                  <a:pt x="517563" y="295744"/>
                </a:lnTo>
                <a:lnTo>
                  <a:pt x="517563" y="369684"/>
                </a:lnTo>
                <a:lnTo>
                  <a:pt x="542201" y="394334"/>
                </a:lnTo>
                <a:lnTo>
                  <a:pt x="640791" y="394334"/>
                </a:lnTo>
                <a:lnTo>
                  <a:pt x="665429" y="369684"/>
                </a:lnTo>
                <a:lnTo>
                  <a:pt x="665429" y="295744"/>
                </a:lnTo>
                <a:lnTo>
                  <a:pt x="788670" y="172516"/>
                </a:lnTo>
                <a:close/>
              </a:path>
              <a:path extrusionOk="0" h="394334" w="1183005">
                <a:moveTo>
                  <a:pt x="936536" y="172516"/>
                </a:moveTo>
                <a:lnTo>
                  <a:pt x="788670" y="172516"/>
                </a:lnTo>
                <a:lnTo>
                  <a:pt x="788670" y="320395"/>
                </a:lnTo>
                <a:lnTo>
                  <a:pt x="862596" y="394334"/>
                </a:lnTo>
                <a:lnTo>
                  <a:pt x="1109065" y="394334"/>
                </a:lnTo>
                <a:lnTo>
                  <a:pt x="1183005" y="320395"/>
                </a:lnTo>
                <a:lnTo>
                  <a:pt x="1183005" y="246456"/>
                </a:lnTo>
                <a:lnTo>
                  <a:pt x="936536" y="246456"/>
                </a:lnTo>
                <a:lnTo>
                  <a:pt x="936536" y="172516"/>
                </a:lnTo>
                <a:close/>
              </a:path>
              <a:path extrusionOk="0" h="394334" w="1183005">
                <a:moveTo>
                  <a:pt x="1158354" y="221780"/>
                </a:moveTo>
                <a:lnTo>
                  <a:pt x="1035126" y="221780"/>
                </a:lnTo>
                <a:lnTo>
                  <a:pt x="1035126" y="246456"/>
                </a:lnTo>
                <a:lnTo>
                  <a:pt x="1183005" y="246456"/>
                </a:lnTo>
                <a:lnTo>
                  <a:pt x="1158354" y="221780"/>
                </a:lnTo>
                <a:close/>
              </a:path>
              <a:path extrusionOk="0" h="394334" w="1183005">
                <a:moveTo>
                  <a:pt x="1183005" y="147866"/>
                </a:moveTo>
                <a:lnTo>
                  <a:pt x="1035126" y="147866"/>
                </a:lnTo>
                <a:lnTo>
                  <a:pt x="1035126" y="172211"/>
                </a:lnTo>
                <a:lnTo>
                  <a:pt x="1158354" y="172211"/>
                </a:lnTo>
                <a:lnTo>
                  <a:pt x="1183005" y="147866"/>
                </a:lnTo>
                <a:close/>
              </a:path>
              <a:path extrusionOk="0" h="394334" w="1183005">
                <a:moveTo>
                  <a:pt x="369684" y="0"/>
                </a:moveTo>
                <a:lnTo>
                  <a:pt x="271106" y="0"/>
                </a:lnTo>
                <a:lnTo>
                  <a:pt x="246545" y="24549"/>
                </a:lnTo>
                <a:lnTo>
                  <a:pt x="246456" y="123228"/>
                </a:lnTo>
                <a:lnTo>
                  <a:pt x="591502" y="123228"/>
                </a:lnTo>
                <a:lnTo>
                  <a:pt x="542201" y="73939"/>
                </a:lnTo>
                <a:lnTo>
                  <a:pt x="542201" y="24637"/>
                </a:lnTo>
                <a:lnTo>
                  <a:pt x="394335" y="24637"/>
                </a:lnTo>
                <a:lnTo>
                  <a:pt x="369684" y="0"/>
                </a:lnTo>
                <a:close/>
              </a:path>
              <a:path extrusionOk="0" h="394334" w="1183005">
                <a:moveTo>
                  <a:pt x="764032" y="0"/>
                </a:moveTo>
                <a:lnTo>
                  <a:pt x="665429" y="0"/>
                </a:lnTo>
                <a:lnTo>
                  <a:pt x="640880" y="24549"/>
                </a:lnTo>
                <a:lnTo>
                  <a:pt x="640791" y="73939"/>
                </a:lnTo>
                <a:lnTo>
                  <a:pt x="591502" y="123228"/>
                </a:lnTo>
                <a:lnTo>
                  <a:pt x="1183005" y="123228"/>
                </a:lnTo>
                <a:lnTo>
                  <a:pt x="1183005" y="73939"/>
                </a:lnTo>
                <a:lnTo>
                  <a:pt x="788670" y="73939"/>
                </a:lnTo>
                <a:lnTo>
                  <a:pt x="788581" y="24549"/>
                </a:lnTo>
                <a:lnTo>
                  <a:pt x="764032" y="0"/>
                </a:lnTo>
                <a:close/>
              </a:path>
              <a:path extrusionOk="0" h="394334" w="1183005">
                <a:moveTo>
                  <a:pt x="1109065" y="0"/>
                </a:moveTo>
                <a:lnTo>
                  <a:pt x="862596" y="0"/>
                </a:lnTo>
                <a:lnTo>
                  <a:pt x="788670" y="73939"/>
                </a:lnTo>
                <a:lnTo>
                  <a:pt x="1183005" y="73939"/>
                </a:lnTo>
                <a:lnTo>
                  <a:pt x="1109065" y="0"/>
                </a:lnTo>
                <a:close/>
              </a:path>
              <a:path extrusionOk="0" h="394334" w="1183005">
                <a:moveTo>
                  <a:pt x="1175334" y="0"/>
                </a:moveTo>
                <a:lnTo>
                  <a:pt x="1157554" y="0"/>
                </a:lnTo>
                <a:lnTo>
                  <a:pt x="1149883" y="6718"/>
                </a:lnTo>
                <a:lnTo>
                  <a:pt x="1149931" y="26530"/>
                </a:lnTo>
                <a:lnTo>
                  <a:pt x="1156779" y="33743"/>
                </a:lnTo>
                <a:lnTo>
                  <a:pt x="1175334" y="33743"/>
                </a:lnTo>
                <a:lnTo>
                  <a:pt x="1178683" y="30810"/>
                </a:lnTo>
                <a:lnTo>
                  <a:pt x="1158455" y="30810"/>
                </a:lnTo>
                <a:lnTo>
                  <a:pt x="1153560" y="24637"/>
                </a:lnTo>
                <a:lnTo>
                  <a:pt x="1153490" y="8661"/>
                </a:lnTo>
                <a:lnTo>
                  <a:pt x="1159179" y="2920"/>
                </a:lnTo>
                <a:lnTo>
                  <a:pt x="1178669" y="2920"/>
                </a:lnTo>
                <a:lnTo>
                  <a:pt x="1175334" y="0"/>
                </a:lnTo>
                <a:close/>
              </a:path>
              <a:path extrusionOk="0" h="394334" w="1183005">
                <a:moveTo>
                  <a:pt x="1178669" y="2920"/>
                </a:moveTo>
                <a:lnTo>
                  <a:pt x="1173708" y="2920"/>
                </a:lnTo>
                <a:lnTo>
                  <a:pt x="1179398" y="8661"/>
                </a:lnTo>
                <a:lnTo>
                  <a:pt x="1179398" y="25133"/>
                </a:lnTo>
                <a:lnTo>
                  <a:pt x="1173708" y="30810"/>
                </a:lnTo>
                <a:lnTo>
                  <a:pt x="1178683" y="30810"/>
                </a:lnTo>
                <a:lnTo>
                  <a:pt x="1183005" y="27025"/>
                </a:lnTo>
                <a:lnTo>
                  <a:pt x="1183005" y="6718"/>
                </a:lnTo>
                <a:lnTo>
                  <a:pt x="1178669" y="2920"/>
                </a:lnTo>
                <a:close/>
              </a:path>
              <a:path extrusionOk="0" h="394334" w="1183005">
                <a:moveTo>
                  <a:pt x="1171676" y="7848"/>
                </a:moveTo>
                <a:lnTo>
                  <a:pt x="1160081" y="7848"/>
                </a:lnTo>
                <a:lnTo>
                  <a:pt x="1160081" y="26530"/>
                </a:lnTo>
                <a:lnTo>
                  <a:pt x="1163142" y="26530"/>
                </a:lnTo>
                <a:lnTo>
                  <a:pt x="1163142" y="18541"/>
                </a:lnTo>
                <a:lnTo>
                  <a:pt x="1169244" y="18541"/>
                </a:lnTo>
                <a:lnTo>
                  <a:pt x="1169098" y="18313"/>
                </a:lnTo>
                <a:lnTo>
                  <a:pt x="1171905" y="17995"/>
                </a:lnTo>
                <a:lnTo>
                  <a:pt x="1173975" y="16598"/>
                </a:lnTo>
                <a:lnTo>
                  <a:pt x="1173975" y="15925"/>
                </a:lnTo>
                <a:lnTo>
                  <a:pt x="1163142" y="15925"/>
                </a:lnTo>
                <a:lnTo>
                  <a:pt x="1163142" y="10464"/>
                </a:lnTo>
                <a:lnTo>
                  <a:pt x="1173975" y="10464"/>
                </a:lnTo>
                <a:lnTo>
                  <a:pt x="1173975" y="9423"/>
                </a:lnTo>
                <a:lnTo>
                  <a:pt x="1171676" y="7848"/>
                </a:lnTo>
                <a:close/>
              </a:path>
              <a:path extrusionOk="0" h="394334" w="1183005">
                <a:moveTo>
                  <a:pt x="1169244" y="18541"/>
                </a:moveTo>
                <a:lnTo>
                  <a:pt x="1166037" y="18541"/>
                </a:lnTo>
                <a:lnTo>
                  <a:pt x="1170863" y="26530"/>
                </a:lnTo>
                <a:lnTo>
                  <a:pt x="1174330" y="26530"/>
                </a:lnTo>
                <a:lnTo>
                  <a:pt x="1169244" y="18541"/>
                </a:lnTo>
                <a:close/>
              </a:path>
              <a:path extrusionOk="0" h="394334" w="1183005">
                <a:moveTo>
                  <a:pt x="517563" y="0"/>
                </a:moveTo>
                <a:lnTo>
                  <a:pt x="418973" y="0"/>
                </a:lnTo>
                <a:lnTo>
                  <a:pt x="394335" y="24637"/>
                </a:lnTo>
                <a:lnTo>
                  <a:pt x="542201" y="24637"/>
                </a:lnTo>
                <a:lnTo>
                  <a:pt x="517563" y="0"/>
                </a:lnTo>
                <a:close/>
              </a:path>
              <a:path extrusionOk="0" h="394334" w="1183005">
                <a:moveTo>
                  <a:pt x="1173975" y="10464"/>
                </a:moveTo>
                <a:lnTo>
                  <a:pt x="1168704" y="10464"/>
                </a:lnTo>
                <a:lnTo>
                  <a:pt x="1170914" y="10731"/>
                </a:lnTo>
                <a:lnTo>
                  <a:pt x="1170914" y="15697"/>
                </a:lnTo>
                <a:lnTo>
                  <a:pt x="1168882" y="15925"/>
                </a:lnTo>
                <a:lnTo>
                  <a:pt x="1173975" y="15925"/>
                </a:lnTo>
                <a:lnTo>
                  <a:pt x="1173975" y="10464"/>
                </a:lnTo>
                <a:close/>
              </a:path>
            </a:pathLst>
          </a:custGeom>
          <a:solidFill>
            <a:srgbClr val="002E7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34" name="Google Shape;134;p14"/>
          <p:cNvSpPr txBox="1"/>
          <p:nvPr>
            <p:ph type="title"/>
          </p:nvPr>
        </p:nvSpPr>
        <p:spPr>
          <a:xfrm>
            <a:off x="457200" y="205740"/>
            <a:ext cx="8229600" cy="82296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700"/>
              <a:buNone/>
              <a:defRPr b="0" i="0" sz="900" u="none" cap="none" strike="noStrike">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135" name="Google Shape;135;p14"/>
          <p:cNvSpPr txBox="1"/>
          <p:nvPr>
            <p:ph idx="1" type="body"/>
          </p:nvPr>
        </p:nvSpPr>
        <p:spPr>
          <a:xfrm>
            <a:off x="457200" y="1183005"/>
            <a:ext cx="8229600" cy="339471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700"/>
              <a:buNone/>
              <a:defRPr b="0" i="0" sz="900" u="none" cap="none" strike="noStrike">
                <a:latin typeface="Calibri"/>
                <a:ea typeface="Calibri"/>
                <a:cs typeface="Calibri"/>
                <a:sym typeface="Calibri"/>
              </a:defRPr>
            </a:lvl1pPr>
            <a:lvl2pPr indent="-228600" lvl="1" marL="914400" marR="0" rtl="0" algn="l">
              <a:spcBef>
                <a:spcPts val="0"/>
              </a:spcBef>
              <a:spcAft>
                <a:spcPts val="0"/>
              </a:spcAft>
              <a:buSzPts val="700"/>
              <a:buNone/>
              <a:defRPr b="0" i="0" sz="900" u="none" cap="none" strike="noStrike">
                <a:latin typeface="Calibri"/>
                <a:ea typeface="Calibri"/>
                <a:cs typeface="Calibri"/>
                <a:sym typeface="Calibri"/>
              </a:defRPr>
            </a:lvl2pPr>
            <a:lvl3pPr indent="-228600" lvl="2" marL="1371600" marR="0" rtl="0" algn="l">
              <a:spcBef>
                <a:spcPts val="0"/>
              </a:spcBef>
              <a:spcAft>
                <a:spcPts val="0"/>
              </a:spcAft>
              <a:buSzPts val="700"/>
              <a:buNone/>
              <a:defRPr b="0" i="0" sz="900" u="none" cap="none" strike="noStrike">
                <a:latin typeface="Calibri"/>
                <a:ea typeface="Calibri"/>
                <a:cs typeface="Calibri"/>
                <a:sym typeface="Calibri"/>
              </a:defRPr>
            </a:lvl3pPr>
            <a:lvl4pPr indent="-228600" lvl="3" marL="1828800" marR="0" rtl="0" algn="l">
              <a:spcBef>
                <a:spcPts val="0"/>
              </a:spcBef>
              <a:spcAft>
                <a:spcPts val="0"/>
              </a:spcAft>
              <a:buSzPts val="700"/>
              <a:buNone/>
              <a:defRPr b="0" i="0" sz="900" u="none" cap="none" strike="noStrike">
                <a:latin typeface="Calibri"/>
                <a:ea typeface="Calibri"/>
                <a:cs typeface="Calibri"/>
                <a:sym typeface="Calibri"/>
              </a:defRPr>
            </a:lvl4pPr>
            <a:lvl5pPr indent="-228600" lvl="4" marL="2286000" marR="0" rtl="0" algn="l">
              <a:spcBef>
                <a:spcPts val="0"/>
              </a:spcBef>
              <a:spcAft>
                <a:spcPts val="0"/>
              </a:spcAft>
              <a:buSzPts val="700"/>
              <a:buNone/>
              <a:defRPr b="0" i="0" sz="900" u="none" cap="none" strike="noStrike">
                <a:latin typeface="Calibri"/>
                <a:ea typeface="Calibri"/>
                <a:cs typeface="Calibri"/>
                <a:sym typeface="Calibri"/>
              </a:defRPr>
            </a:lvl5pPr>
            <a:lvl6pPr indent="-228600" lvl="5" marL="2743200" marR="0" rtl="0" algn="l">
              <a:spcBef>
                <a:spcPts val="0"/>
              </a:spcBef>
              <a:spcAft>
                <a:spcPts val="0"/>
              </a:spcAft>
              <a:buSzPts val="700"/>
              <a:buNone/>
              <a:defRPr b="0" i="0" sz="900" u="none" cap="none" strike="noStrike">
                <a:latin typeface="Calibri"/>
                <a:ea typeface="Calibri"/>
                <a:cs typeface="Calibri"/>
                <a:sym typeface="Calibri"/>
              </a:defRPr>
            </a:lvl6pPr>
            <a:lvl7pPr indent="-228600" lvl="6" marL="3200400" marR="0" rtl="0" algn="l">
              <a:spcBef>
                <a:spcPts val="0"/>
              </a:spcBef>
              <a:spcAft>
                <a:spcPts val="0"/>
              </a:spcAft>
              <a:buSzPts val="700"/>
              <a:buNone/>
              <a:defRPr b="0" i="0" sz="900" u="none" cap="none" strike="noStrike">
                <a:latin typeface="Calibri"/>
                <a:ea typeface="Calibri"/>
                <a:cs typeface="Calibri"/>
                <a:sym typeface="Calibri"/>
              </a:defRPr>
            </a:lvl7pPr>
            <a:lvl8pPr indent="-228600" lvl="7" marL="3657600" marR="0" rtl="0" algn="l">
              <a:spcBef>
                <a:spcPts val="0"/>
              </a:spcBef>
              <a:spcAft>
                <a:spcPts val="0"/>
              </a:spcAft>
              <a:buSzPts val="700"/>
              <a:buNone/>
              <a:defRPr b="0" i="0" sz="900" u="none" cap="none" strike="noStrike">
                <a:latin typeface="Calibri"/>
                <a:ea typeface="Calibri"/>
                <a:cs typeface="Calibri"/>
                <a:sym typeface="Calibri"/>
              </a:defRPr>
            </a:lvl8pPr>
            <a:lvl9pPr indent="-228600" lvl="8" marL="4114800" marR="0" rtl="0" algn="l">
              <a:spcBef>
                <a:spcPts val="0"/>
              </a:spcBef>
              <a:spcAft>
                <a:spcPts val="0"/>
              </a:spcAft>
              <a:buSzPts val="700"/>
              <a:buNone/>
              <a:defRPr b="0" i="0" sz="900" u="none" cap="none" strike="noStrike">
                <a:latin typeface="Calibri"/>
                <a:ea typeface="Calibri"/>
                <a:cs typeface="Calibri"/>
                <a:sym typeface="Calibri"/>
              </a:defRPr>
            </a:lvl9pPr>
          </a:lstStyle>
          <a:p/>
        </p:txBody>
      </p:sp>
      <p:sp>
        <p:nvSpPr>
          <p:cNvPr id="136" name="Google Shape;136;p14"/>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700"/>
              <a:buNone/>
              <a:defRPr sz="900">
                <a:solidFill>
                  <a:srgbClr val="888888"/>
                </a:solidFill>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137" name="Google Shape;137;p14"/>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700"/>
              <a:buNone/>
              <a:defRPr sz="900">
                <a:solidFill>
                  <a:srgbClr val="888888"/>
                </a:solidFill>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138" name="Google Shape;138;p14"/>
          <p:cNvSpPr txBox="1"/>
          <p:nvPr>
            <p:ph idx="12" type="sldNum"/>
          </p:nvPr>
        </p:nvSpPr>
        <p:spPr>
          <a:xfrm>
            <a:off x="6583680" y="4783455"/>
            <a:ext cx="2103120" cy="257175"/>
          </a:xfrm>
          <a:prstGeom prst="rect">
            <a:avLst/>
          </a:prstGeom>
          <a:noFill/>
          <a:ln>
            <a:noFill/>
          </a:ln>
        </p:spPr>
        <p:txBody>
          <a:bodyPr anchorCtr="0" anchor="t" bIns="0" lIns="0" spcFirstLastPara="1" rIns="0" wrap="square" tIns="0">
            <a:spAutoFit/>
          </a:bodyPr>
          <a:lstStyle>
            <a:lvl1pPr indent="0" lvl="0" algn="r">
              <a:spcBef>
                <a:spcPts val="0"/>
              </a:spcBef>
              <a:buNone/>
              <a:defRPr sz="900">
                <a:solidFill>
                  <a:srgbClr val="888888"/>
                </a:solidFill>
              </a:defRPr>
            </a:lvl1pPr>
            <a:lvl2pPr indent="0" lvl="1" algn="r">
              <a:spcBef>
                <a:spcPts val="0"/>
              </a:spcBef>
              <a:buNone/>
              <a:defRPr sz="900">
                <a:solidFill>
                  <a:srgbClr val="888888"/>
                </a:solidFill>
              </a:defRPr>
            </a:lvl2pPr>
            <a:lvl3pPr indent="0" lvl="2" algn="r">
              <a:spcBef>
                <a:spcPts val="0"/>
              </a:spcBef>
              <a:buNone/>
              <a:defRPr sz="900">
                <a:solidFill>
                  <a:srgbClr val="888888"/>
                </a:solidFill>
              </a:defRPr>
            </a:lvl3pPr>
            <a:lvl4pPr indent="0" lvl="3" algn="r">
              <a:spcBef>
                <a:spcPts val="0"/>
              </a:spcBef>
              <a:buNone/>
              <a:defRPr sz="900">
                <a:solidFill>
                  <a:srgbClr val="888888"/>
                </a:solidFill>
              </a:defRPr>
            </a:lvl4pPr>
            <a:lvl5pPr indent="0" lvl="4" algn="r">
              <a:spcBef>
                <a:spcPts val="0"/>
              </a:spcBef>
              <a:buNone/>
              <a:defRPr sz="900">
                <a:solidFill>
                  <a:srgbClr val="888888"/>
                </a:solidFill>
              </a:defRPr>
            </a:lvl5pPr>
            <a:lvl6pPr indent="0" lvl="5" algn="r">
              <a:spcBef>
                <a:spcPts val="0"/>
              </a:spcBef>
              <a:buNone/>
              <a:defRPr sz="900">
                <a:solidFill>
                  <a:srgbClr val="888888"/>
                </a:solidFill>
              </a:defRPr>
            </a:lvl6pPr>
            <a:lvl7pPr indent="0" lvl="6" algn="r">
              <a:spcBef>
                <a:spcPts val="0"/>
              </a:spcBef>
              <a:buNone/>
              <a:defRPr sz="900">
                <a:solidFill>
                  <a:srgbClr val="888888"/>
                </a:solidFill>
              </a:defRPr>
            </a:lvl7pPr>
            <a:lvl8pPr indent="0" lvl="7" algn="r">
              <a:spcBef>
                <a:spcPts val="0"/>
              </a:spcBef>
              <a:buNone/>
              <a:defRPr sz="900">
                <a:solidFill>
                  <a:srgbClr val="888888"/>
                </a:solidFill>
              </a:defRPr>
            </a:lvl8pPr>
            <a:lvl9pPr indent="0" lvl="8"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
              <a:t>‹#›</a:t>
            </a:fld>
            <a:endParaRPr sz="700">
              <a:solidFill>
                <a:srgbClr val="000000"/>
              </a:solidFil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jpg"/><Relationship Id="rId4" Type="http://schemas.openxmlformats.org/officeDocument/2006/relationships/image" Target="../media/image25.jpg"/><Relationship Id="rId5" Type="http://schemas.openxmlformats.org/officeDocument/2006/relationships/image" Target="../media/image12.jpg"/><Relationship Id="rId6" Type="http://schemas.openxmlformats.org/officeDocument/2006/relationships/image" Target="../media/image16.jpg"/><Relationship Id="rId7"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6.jpg"/><Relationship Id="rId5" Type="http://schemas.openxmlformats.org/officeDocument/2006/relationships/image" Target="../media/image10.jpg"/><Relationship Id="rId6"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hyperlink" Target="https://www.checkbooknyc.com/budget/yeartype/B/year/125/agency/26" TargetMode="External"/><Relationship Id="rId13" Type="http://schemas.openxmlformats.org/officeDocument/2006/relationships/hyperlink" Target="https://www.checkbooknyc.com/budget/yeartype/B/year/125/agency/74" TargetMode="External"/><Relationship Id="rId12" Type="http://schemas.openxmlformats.org/officeDocument/2006/relationships/hyperlink" Target="https://www.checkbooknyc.com/budget/yeartype/B/year/125/agency/151"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checkbooknyc.com/budget/yeartype/B/year/125/agency/18" TargetMode="External"/><Relationship Id="rId4" Type="http://schemas.openxmlformats.org/officeDocument/2006/relationships/hyperlink" Target="https://www.checkbooknyc.com/budget/yeartype/B/year/125/agency/22" TargetMode="External"/><Relationship Id="rId9" Type="http://schemas.openxmlformats.org/officeDocument/2006/relationships/hyperlink" Target="https://www.checkbooknyc.com/budget/yeartype/B/year/125/agency/50" TargetMode="External"/><Relationship Id="rId15" Type="http://schemas.openxmlformats.org/officeDocument/2006/relationships/hyperlink" Target="https://www.checkbooknyc.com/budget/yeartype/B/year/125/agency/141" TargetMode="External"/><Relationship Id="rId14" Type="http://schemas.openxmlformats.org/officeDocument/2006/relationships/hyperlink" Target="https://www.checkbooknyc.com/budget/yeartype/B/year/125/agency/197" TargetMode="External"/><Relationship Id="rId17" Type="http://schemas.openxmlformats.org/officeDocument/2006/relationships/hyperlink" Target="https://www.checkbooknyc.com/budget/yeartype/B/year/125/agency/86" TargetMode="External"/><Relationship Id="rId16" Type="http://schemas.openxmlformats.org/officeDocument/2006/relationships/hyperlink" Target="https://www.checkbooknyc.com/budget/yeartype/B/year/125/agency/161" TargetMode="External"/><Relationship Id="rId5" Type="http://schemas.openxmlformats.org/officeDocument/2006/relationships/hyperlink" Target="https://www.checkbooknyc.com/budget/yeartype/B/year/125/agency/138" TargetMode="External"/><Relationship Id="rId6" Type="http://schemas.openxmlformats.org/officeDocument/2006/relationships/hyperlink" Target="https://www.checkbooknyc.com/budget/yeartype/B/year/125/agency/56" TargetMode="External"/><Relationship Id="rId7" Type="http://schemas.openxmlformats.org/officeDocument/2006/relationships/hyperlink" Target="https://www.checkbooknyc.com/budget/yeartype/B/year/125/agency/51" TargetMode="External"/><Relationship Id="rId8" Type="http://schemas.openxmlformats.org/officeDocument/2006/relationships/hyperlink" Target="https://www.checkbooknyc.com/budget/yeartype/B/year/125/agency/96"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joelgrayson.com/nyc-government" TargetMode="Externa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5.jpg"/><Relationship Id="rId6" Type="http://schemas.openxmlformats.org/officeDocument/2006/relationships/image" Target="../media/image4.jpg"/><Relationship Id="rId7" Type="http://schemas.openxmlformats.org/officeDocument/2006/relationships/image" Target="../media/image11.jpg"/><Relationship Id="rId8"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0"/>
          <p:cNvSpPr txBox="1"/>
          <p:nvPr>
            <p:ph type="ctrTitle"/>
          </p:nvPr>
        </p:nvSpPr>
        <p:spPr>
          <a:xfrm>
            <a:off x="130275" y="1909750"/>
            <a:ext cx="8520600" cy="8874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NYC Government</a:t>
            </a:r>
            <a:endParaRPr b="1">
              <a:latin typeface="Helvetica Neue"/>
              <a:ea typeface="Helvetica Neue"/>
              <a:cs typeface="Helvetica Neue"/>
              <a:sym typeface="Helvetica Neue"/>
            </a:endParaRPr>
          </a:p>
        </p:txBody>
      </p:sp>
      <p:sp>
        <p:nvSpPr>
          <p:cNvPr id="172" name="Google Shape;172;p20"/>
          <p:cNvSpPr txBox="1"/>
          <p:nvPr>
            <p:ph idx="1" type="subTitle"/>
          </p:nvPr>
        </p:nvSpPr>
        <p:spPr>
          <a:xfrm>
            <a:off x="130275" y="28727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Helvetica Neue"/>
                <a:ea typeface="Helvetica Neue"/>
                <a:cs typeface="Helvetica Neue"/>
                <a:sym typeface="Helvetica Neue"/>
              </a:rPr>
              <a:t>Joel Grayson &amp; Mr. Kildahl</a:t>
            </a:r>
            <a:endParaRPr>
              <a:latin typeface="Helvetica Neue"/>
              <a:ea typeface="Helvetica Neue"/>
              <a:cs typeface="Helvetica Neue"/>
              <a:sym typeface="Helvetica Neue"/>
            </a:endParaRPr>
          </a:p>
        </p:txBody>
      </p:sp>
      <p:pic>
        <p:nvPicPr>
          <p:cNvPr id="173" name="Google Shape;173;p20"/>
          <p:cNvPicPr preferRelativeResize="0"/>
          <p:nvPr/>
        </p:nvPicPr>
        <p:blipFill rotWithShape="1">
          <a:blip r:embed="rId3">
            <a:alphaModFix/>
          </a:blip>
          <a:srcRect b="4493" l="0" r="0" t="4720"/>
          <a:stretch/>
        </p:blipFill>
        <p:spPr>
          <a:xfrm>
            <a:off x="7232600" y="1957150"/>
            <a:ext cx="1296982" cy="79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Accountability</a:t>
            </a:r>
            <a:endParaRPr b="1">
              <a:latin typeface="Helvetica Neue"/>
              <a:ea typeface="Helvetica Neue"/>
              <a:cs typeface="Helvetica Neue"/>
              <a:sym typeface="Helvetica Neue"/>
            </a:endParaRPr>
          </a:p>
        </p:txBody>
      </p:sp>
      <p:sp>
        <p:nvSpPr>
          <p:cNvPr id="871" name="Google Shape;871;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Comptroller</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Independent Budget Office (IBO)</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Public Advocate</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Conflict of Interest Board (COIB)</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NYC Campaign Finance Board</a:t>
            </a:r>
            <a:endParaRPr sz="2100">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Official power: m</a:t>
            </a:r>
            <a:r>
              <a:rPr lang="en" sz="2100">
                <a:solidFill>
                  <a:schemeClr val="dk1"/>
                </a:solidFill>
                <a:latin typeface="Helvetica Neue"/>
                <a:ea typeface="Helvetica Neue"/>
                <a:cs typeface="Helvetica Neue"/>
                <a:sym typeface="Helvetica Neue"/>
              </a:rPr>
              <a:t>uch less than in old days</a:t>
            </a:r>
            <a:endParaRPr sz="2100">
              <a:solidFill>
                <a:schemeClr val="dk1"/>
              </a:solidFill>
              <a:latin typeface="Helvetica Neue"/>
              <a:ea typeface="Helvetica Neue"/>
              <a:cs typeface="Helvetica Neue"/>
              <a:sym typeface="Helvetica Neue"/>
            </a:endParaRPr>
          </a:p>
          <a:p>
            <a:pPr indent="-355600" lvl="1" marL="9144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Role in budgeting and ULURP</a:t>
            </a:r>
            <a:endParaRPr sz="2000">
              <a:solidFill>
                <a:schemeClr val="dk1"/>
              </a:solidFill>
              <a:latin typeface="Helvetica Neue"/>
              <a:ea typeface="Helvetica Neue"/>
              <a:cs typeface="Helvetica Neue"/>
              <a:sym typeface="Helvetica Neue"/>
            </a:endParaRPr>
          </a:p>
          <a:p>
            <a:pPr indent="-355600" lvl="1" marL="9144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Appoints community board members</a:t>
            </a:r>
            <a:endParaRPr sz="20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S</a:t>
            </a:r>
            <a:r>
              <a:rPr lang="en" sz="2100">
                <a:solidFill>
                  <a:schemeClr val="dk1"/>
                </a:solidFill>
                <a:latin typeface="Helvetica Neue"/>
                <a:ea typeface="Helvetica Neue"/>
                <a:cs typeface="Helvetica Neue"/>
                <a:sym typeface="Helvetica Neue"/>
              </a:rPr>
              <a:t>elf-defined position</a:t>
            </a:r>
            <a:endParaRPr sz="2100">
              <a:solidFill>
                <a:schemeClr val="dk1"/>
              </a:solidFill>
              <a:latin typeface="Helvetica Neue"/>
              <a:ea typeface="Helvetica Neue"/>
              <a:cs typeface="Helvetica Neue"/>
              <a:sym typeface="Helvetica Neue"/>
            </a:endParaRPr>
          </a:p>
          <a:p>
            <a:pPr indent="-355600" lvl="1" marL="9144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Advocating for community</a:t>
            </a:r>
            <a:endParaRPr sz="2000">
              <a:solidFill>
                <a:schemeClr val="dk1"/>
              </a:solidFill>
              <a:latin typeface="Helvetica Neue"/>
              <a:ea typeface="Helvetica Neue"/>
              <a:cs typeface="Helvetica Neue"/>
              <a:sym typeface="Helvetica Neue"/>
            </a:endParaRPr>
          </a:p>
          <a:p>
            <a:pPr indent="-355600" lvl="1" marL="9144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F</a:t>
            </a:r>
            <a:r>
              <a:rPr lang="en" sz="2000">
                <a:solidFill>
                  <a:schemeClr val="dk1"/>
                </a:solidFill>
                <a:latin typeface="Helvetica Neue"/>
                <a:ea typeface="Helvetica Neue"/>
                <a:cs typeface="Helvetica Neue"/>
                <a:sym typeface="Helvetica Neue"/>
              </a:rPr>
              <a:t>und </a:t>
            </a:r>
            <a:r>
              <a:rPr lang="en" sz="2000">
                <a:solidFill>
                  <a:schemeClr val="dk1"/>
                </a:solidFill>
                <a:latin typeface="Helvetica Neue"/>
                <a:ea typeface="Helvetica Neue"/>
                <a:cs typeface="Helvetica Neue"/>
                <a:sym typeface="Helvetica Neue"/>
              </a:rPr>
              <a:t>projects</a:t>
            </a:r>
            <a:endParaRPr sz="2000">
              <a:solidFill>
                <a:schemeClr val="dk1"/>
              </a:solidFill>
              <a:latin typeface="Helvetica Neue"/>
              <a:ea typeface="Helvetica Neue"/>
              <a:cs typeface="Helvetica Neue"/>
              <a:sym typeface="Helvetica Neue"/>
            </a:endParaRPr>
          </a:p>
          <a:p>
            <a:pPr indent="-355600" lvl="1" marL="9144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Request legislation be passed for them</a:t>
            </a:r>
            <a:endParaRPr sz="2000">
              <a:solidFill>
                <a:schemeClr val="dk1"/>
              </a:solidFill>
              <a:latin typeface="Helvetica Neue"/>
              <a:ea typeface="Helvetica Neue"/>
              <a:cs typeface="Helvetica Neue"/>
              <a:sym typeface="Helvetica Neue"/>
            </a:endParaRPr>
          </a:p>
        </p:txBody>
      </p:sp>
      <p:sp>
        <p:nvSpPr>
          <p:cNvPr id="877" name="Google Shape;87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Borough Presidents</a:t>
            </a:r>
            <a:endParaRPr b="1">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Current </a:t>
            </a:r>
            <a:r>
              <a:rPr b="1" lang="en">
                <a:latin typeface="Helvetica Neue"/>
                <a:ea typeface="Helvetica Neue"/>
                <a:cs typeface="Helvetica Neue"/>
                <a:sym typeface="Helvetica Neue"/>
              </a:rPr>
              <a:t>Borough Presidents</a:t>
            </a:r>
            <a:endParaRPr b="1">
              <a:latin typeface="Helvetica Neue"/>
              <a:ea typeface="Helvetica Neue"/>
              <a:cs typeface="Helvetica Neue"/>
              <a:sym typeface="Helvetica Neue"/>
            </a:endParaRPr>
          </a:p>
        </p:txBody>
      </p:sp>
      <p:pic>
        <p:nvPicPr>
          <p:cNvPr descr="How Mark Levine came to be hyped as 'the Anthony Fauci of the New York City  Council' - The Washington Post" id="883" name="Google Shape;883;p31"/>
          <p:cNvPicPr preferRelativeResize="0"/>
          <p:nvPr/>
        </p:nvPicPr>
        <p:blipFill>
          <a:blip r:embed="rId3">
            <a:alphaModFix/>
          </a:blip>
          <a:stretch>
            <a:fillRect/>
          </a:stretch>
        </p:blipFill>
        <p:spPr>
          <a:xfrm>
            <a:off x="1816650" y="1228675"/>
            <a:ext cx="1771650" cy="1181100"/>
          </a:xfrm>
          <a:prstGeom prst="rect">
            <a:avLst/>
          </a:prstGeom>
          <a:noFill/>
          <a:ln>
            <a:noFill/>
          </a:ln>
        </p:spPr>
      </p:pic>
      <p:pic>
        <p:nvPicPr>
          <p:cNvPr id="884" name="Google Shape;884;p31"/>
          <p:cNvPicPr preferRelativeResize="0"/>
          <p:nvPr/>
        </p:nvPicPr>
        <p:blipFill>
          <a:blip r:embed="rId4">
            <a:alphaModFix/>
          </a:blip>
          <a:stretch>
            <a:fillRect/>
          </a:stretch>
        </p:blipFill>
        <p:spPr>
          <a:xfrm>
            <a:off x="3771900" y="1162000"/>
            <a:ext cx="1600200" cy="1314450"/>
          </a:xfrm>
          <a:prstGeom prst="rect">
            <a:avLst/>
          </a:prstGeom>
          <a:noFill/>
          <a:ln>
            <a:noFill/>
          </a:ln>
        </p:spPr>
      </p:pic>
      <p:sp>
        <p:nvSpPr>
          <p:cNvPr id="885" name="Google Shape;885;p31"/>
          <p:cNvSpPr txBox="1"/>
          <p:nvPr/>
        </p:nvSpPr>
        <p:spPr>
          <a:xfrm>
            <a:off x="3686100" y="2468325"/>
            <a:ext cx="1771800" cy="31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Vanessa Gibson (Bronx)</a:t>
            </a:r>
            <a:endParaRPr>
              <a:latin typeface="Helvetica Neue"/>
              <a:ea typeface="Helvetica Neue"/>
              <a:cs typeface="Helvetica Neue"/>
              <a:sym typeface="Helvetica Neue"/>
            </a:endParaRPr>
          </a:p>
        </p:txBody>
      </p:sp>
      <p:sp>
        <p:nvSpPr>
          <p:cNvPr id="886" name="Google Shape;886;p31"/>
          <p:cNvSpPr txBox="1"/>
          <p:nvPr/>
        </p:nvSpPr>
        <p:spPr>
          <a:xfrm>
            <a:off x="1816575" y="2468325"/>
            <a:ext cx="1771800" cy="31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Mark Levine (Manhattan)</a:t>
            </a:r>
            <a:endParaRPr>
              <a:latin typeface="Helvetica Neue"/>
              <a:ea typeface="Helvetica Neue"/>
              <a:cs typeface="Helvetica Neue"/>
              <a:sym typeface="Helvetica Neue"/>
            </a:endParaRPr>
          </a:p>
        </p:txBody>
      </p:sp>
      <p:pic>
        <p:nvPicPr>
          <p:cNvPr id="887" name="Google Shape;887;p31"/>
          <p:cNvPicPr preferRelativeResize="0"/>
          <p:nvPr/>
        </p:nvPicPr>
        <p:blipFill rotWithShape="1">
          <a:blip r:embed="rId5">
            <a:alphaModFix/>
          </a:blip>
          <a:srcRect b="9416" l="0" r="0" t="9408"/>
          <a:stretch/>
        </p:blipFill>
        <p:spPr>
          <a:xfrm>
            <a:off x="5903375" y="1162000"/>
            <a:ext cx="1076325" cy="1314450"/>
          </a:xfrm>
          <a:prstGeom prst="rect">
            <a:avLst/>
          </a:prstGeom>
          <a:noFill/>
          <a:ln>
            <a:noFill/>
          </a:ln>
        </p:spPr>
      </p:pic>
      <p:sp>
        <p:nvSpPr>
          <p:cNvPr id="888" name="Google Shape;888;p31"/>
          <p:cNvSpPr txBox="1"/>
          <p:nvPr/>
        </p:nvSpPr>
        <p:spPr>
          <a:xfrm>
            <a:off x="5555625" y="2468325"/>
            <a:ext cx="1771800" cy="31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Donovan Richards (Queens)</a:t>
            </a:r>
            <a:endParaRPr>
              <a:latin typeface="Helvetica Neue"/>
              <a:ea typeface="Helvetica Neue"/>
              <a:cs typeface="Helvetica Neue"/>
              <a:sym typeface="Helvetica Neue"/>
            </a:endParaRPr>
          </a:p>
        </p:txBody>
      </p:sp>
      <p:pic>
        <p:nvPicPr>
          <p:cNvPr id="889" name="Google Shape;889;p31"/>
          <p:cNvPicPr preferRelativeResize="0"/>
          <p:nvPr/>
        </p:nvPicPr>
        <p:blipFill>
          <a:blip r:embed="rId6">
            <a:alphaModFix/>
          </a:blip>
          <a:stretch>
            <a:fillRect/>
          </a:stretch>
        </p:blipFill>
        <p:spPr>
          <a:xfrm>
            <a:off x="2664375" y="3162325"/>
            <a:ext cx="2000250" cy="1333500"/>
          </a:xfrm>
          <a:prstGeom prst="rect">
            <a:avLst/>
          </a:prstGeom>
          <a:noFill/>
          <a:ln>
            <a:noFill/>
          </a:ln>
        </p:spPr>
      </p:pic>
      <p:sp>
        <p:nvSpPr>
          <p:cNvPr id="890" name="Google Shape;890;p31"/>
          <p:cNvSpPr txBox="1"/>
          <p:nvPr/>
        </p:nvSpPr>
        <p:spPr>
          <a:xfrm>
            <a:off x="2664375" y="4486275"/>
            <a:ext cx="2000400" cy="31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Helvetica Neue"/>
                <a:ea typeface="Helvetica Neue"/>
                <a:cs typeface="Helvetica Neue"/>
                <a:sym typeface="Helvetica Neue"/>
              </a:rPr>
              <a:t>Antonio Reynoso (Brooklyn)</a:t>
            </a:r>
            <a:endParaRPr>
              <a:solidFill>
                <a:schemeClr val="dk1"/>
              </a:solidFill>
              <a:latin typeface="Helvetica Neue"/>
              <a:ea typeface="Helvetica Neue"/>
              <a:cs typeface="Helvetica Neue"/>
              <a:sym typeface="Helvetica Neue"/>
            </a:endParaRPr>
          </a:p>
        </p:txBody>
      </p:sp>
      <p:sp>
        <p:nvSpPr>
          <p:cNvPr id="891" name="Google Shape;891;p31"/>
          <p:cNvSpPr txBox="1"/>
          <p:nvPr/>
        </p:nvSpPr>
        <p:spPr>
          <a:xfrm>
            <a:off x="4962450" y="4486275"/>
            <a:ext cx="2000400" cy="31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Helvetica Neue"/>
                <a:ea typeface="Helvetica Neue"/>
                <a:cs typeface="Helvetica Neue"/>
                <a:sym typeface="Helvetica Neue"/>
              </a:rPr>
              <a:t>Vito Fossella</a:t>
            </a:r>
            <a:endParaRPr>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lang="en">
                <a:solidFill>
                  <a:schemeClr val="dk1"/>
                </a:solidFill>
                <a:latin typeface="Helvetica Neue"/>
                <a:ea typeface="Helvetica Neue"/>
                <a:cs typeface="Helvetica Neue"/>
                <a:sym typeface="Helvetica Neue"/>
              </a:rPr>
              <a:t>(Staten Island)</a:t>
            </a:r>
            <a:endParaRPr>
              <a:solidFill>
                <a:schemeClr val="dk1"/>
              </a:solidFill>
              <a:latin typeface="Helvetica Neue"/>
              <a:ea typeface="Helvetica Neue"/>
              <a:cs typeface="Helvetica Neue"/>
              <a:sym typeface="Helvetica Neue"/>
            </a:endParaRPr>
          </a:p>
        </p:txBody>
      </p:sp>
      <p:pic>
        <p:nvPicPr>
          <p:cNvPr id="892" name="Google Shape;892;p31"/>
          <p:cNvPicPr preferRelativeResize="0"/>
          <p:nvPr/>
        </p:nvPicPr>
        <p:blipFill rotWithShape="1">
          <a:blip r:embed="rId7">
            <a:alphaModFix/>
          </a:blip>
          <a:srcRect b="40523" l="29893" r="16136" t="27016"/>
          <a:stretch/>
        </p:blipFill>
        <p:spPr>
          <a:xfrm>
            <a:off x="5076825" y="3162325"/>
            <a:ext cx="1771650" cy="13982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lnSpc>
                <a:spcPct val="150000"/>
              </a:lnSpc>
              <a:spcBef>
                <a:spcPts val="0"/>
              </a:spcBef>
              <a:spcAft>
                <a:spcPts val="0"/>
              </a:spcAft>
              <a:buClr>
                <a:schemeClr val="dk1"/>
              </a:buClr>
              <a:buSzPts val="2100"/>
              <a:buFont typeface="Helvetica Neue"/>
              <a:buChar char="●"/>
            </a:pPr>
            <a:r>
              <a:rPr lang="en" sz="2000">
                <a:solidFill>
                  <a:schemeClr val="dk1"/>
                </a:solidFill>
                <a:latin typeface="Helvetica Neue"/>
                <a:ea typeface="Helvetica Neue"/>
                <a:cs typeface="Helvetica Neue"/>
                <a:sym typeface="Helvetica Neue"/>
              </a:rPr>
              <a:t>Consists of</a:t>
            </a:r>
            <a:endParaRPr sz="2000">
              <a:solidFill>
                <a:schemeClr val="dk1"/>
              </a:solidFill>
              <a:latin typeface="Helvetica Neue"/>
              <a:ea typeface="Helvetica Neue"/>
              <a:cs typeface="Helvetica Neue"/>
              <a:sym typeface="Helvetica Neue"/>
            </a:endParaRPr>
          </a:p>
          <a:p>
            <a:pPr indent="-355600" lvl="1" marL="9144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Borough president</a:t>
            </a:r>
            <a:endParaRPr sz="2000">
              <a:solidFill>
                <a:schemeClr val="dk1"/>
              </a:solidFill>
              <a:latin typeface="Helvetica Neue"/>
              <a:ea typeface="Helvetica Neue"/>
              <a:cs typeface="Helvetica Neue"/>
              <a:sym typeface="Helvetica Neue"/>
            </a:endParaRPr>
          </a:p>
          <a:p>
            <a:pPr indent="-355600" lvl="1" marL="9144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Council members</a:t>
            </a:r>
            <a:endParaRPr sz="2000">
              <a:solidFill>
                <a:schemeClr val="dk1"/>
              </a:solidFill>
              <a:latin typeface="Helvetica Neue"/>
              <a:ea typeface="Helvetica Neue"/>
              <a:cs typeface="Helvetica Neue"/>
              <a:sym typeface="Helvetica Neue"/>
            </a:endParaRPr>
          </a:p>
          <a:p>
            <a:pPr indent="-355600" lvl="1" marL="9144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Community board chairs</a:t>
            </a:r>
            <a:endParaRPr sz="2000">
              <a:solidFill>
                <a:schemeClr val="dk1"/>
              </a:solidFill>
              <a:latin typeface="Helvetica Neue"/>
              <a:ea typeface="Helvetica Neue"/>
              <a:cs typeface="Helvetica Neue"/>
              <a:sym typeface="Helvetica Neue"/>
            </a:endParaRPr>
          </a:p>
          <a:p>
            <a:pPr indent="-355600" lvl="0" marL="4572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Resolve inter-board issues</a:t>
            </a:r>
            <a:endParaRPr sz="2000">
              <a:solidFill>
                <a:schemeClr val="dk1"/>
              </a:solidFill>
              <a:latin typeface="Helvetica Neue"/>
              <a:ea typeface="Helvetica Neue"/>
              <a:cs typeface="Helvetica Neue"/>
              <a:sym typeface="Helvetica Neue"/>
            </a:endParaRPr>
          </a:p>
          <a:p>
            <a:pPr indent="-355600" lvl="0" marL="4572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Address borough-wide concerns</a:t>
            </a:r>
            <a:endParaRPr sz="2000">
              <a:solidFill>
                <a:schemeClr val="dk1"/>
              </a:solidFill>
              <a:latin typeface="Helvetica Neue"/>
              <a:ea typeface="Helvetica Neue"/>
              <a:cs typeface="Helvetica Neue"/>
              <a:sym typeface="Helvetica Neue"/>
            </a:endParaRPr>
          </a:p>
          <a:p>
            <a:pPr indent="-355600" lvl="0" marL="4572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Budget process</a:t>
            </a:r>
            <a:endParaRPr sz="2000">
              <a:solidFill>
                <a:schemeClr val="dk1"/>
              </a:solidFill>
              <a:latin typeface="Helvetica Neue"/>
              <a:ea typeface="Helvetica Neue"/>
              <a:cs typeface="Helvetica Neue"/>
              <a:sym typeface="Helvetica Neue"/>
            </a:endParaRPr>
          </a:p>
        </p:txBody>
      </p:sp>
      <p:sp>
        <p:nvSpPr>
          <p:cNvPr id="898" name="Google Shape;898;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Borough Boards</a:t>
            </a:r>
            <a:endParaRPr b="1">
              <a:latin typeface="Helvetica Neue"/>
              <a:ea typeface="Helvetica Neue"/>
              <a:cs typeface="Helvetica Neue"/>
              <a:sym typeface="Helvetica Neue"/>
            </a:endParaRPr>
          </a:p>
        </p:txBody>
      </p:sp>
      <p:pic>
        <p:nvPicPr>
          <p:cNvPr id="899" name="Google Shape;899;p32"/>
          <p:cNvPicPr preferRelativeResize="0"/>
          <p:nvPr/>
        </p:nvPicPr>
        <p:blipFill>
          <a:blip r:embed="rId3">
            <a:alphaModFix/>
          </a:blip>
          <a:stretch>
            <a:fillRect/>
          </a:stretch>
        </p:blipFill>
        <p:spPr>
          <a:xfrm>
            <a:off x="5036450" y="2277597"/>
            <a:ext cx="3981499" cy="1983325"/>
          </a:xfrm>
          <a:prstGeom prst="rect">
            <a:avLst/>
          </a:prstGeom>
          <a:noFill/>
          <a:ln>
            <a:noFill/>
          </a:ln>
        </p:spPr>
      </p:pic>
      <p:sp>
        <p:nvSpPr>
          <p:cNvPr id="900" name="Google Shape;900;p32"/>
          <p:cNvSpPr txBox="1"/>
          <p:nvPr/>
        </p:nvSpPr>
        <p:spPr>
          <a:xfrm>
            <a:off x="5059450" y="4244225"/>
            <a:ext cx="3924900" cy="4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Manhattan Borough Board</a:t>
            </a:r>
            <a:endParaRPr sz="1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33"/>
          <p:cNvSpPr txBox="1"/>
          <p:nvPr>
            <p:ph type="title"/>
          </p:nvPr>
        </p:nvSpPr>
        <p:spPr>
          <a:xfrm>
            <a:off x="311700" y="445025"/>
            <a:ext cx="42603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District </a:t>
            </a:r>
            <a:r>
              <a:rPr b="1" lang="en">
                <a:latin typeface="Helvetica Neue"/>
                <a:ea typeface="Helvetica Neue"/>
                <a:cs typeface="Helvetica Neue"/>
                <a:sym typeface="Helvetica Neue"/>
              </a:rPr>
              <a:t>Attorneys</a:t>
            </a:r>
            <a:endParaRPr b="1">
              <a:latin typeface="Helvetica Neue"/>
              <a:ea typeface="Helvetica Neue"/>
              <a:cs typeface="Helvetica Neue"/>
              <a:sym typeface="Helvetica Neue"/>
            </a:endParaRPr>
          </a:p>
        </p:txBody>
      </p:sp>
      <p:sp>
        <p:nvSpPr>
          <p:cNvPr id="906" name="Google Shape;906;p33"/>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55600" lvl="0" marL="4572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Prosecute those who break state laws</a:t>
            </a:r>
            <a:endParaRPr sz="2000">
              <a:solidFill>
                <a:schemeClr val="dk1"/>
              </a:solidFill>
              <a:latin typeface="Helvetica Neue"/>
              <a:ea typeface="Helvetica Neue"/>
              <a:cs typeface="Helvetica Neue"/>
              <a:sym typeface="Helvetica Neue"/>
            </a:endParaRPr>
          </a:p>
          <a:p>
            <a:pPr indent="-355600" lvl="0" marL="4572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One per borough</a:t>
            </a:r>
            <a:endParaRPr sz="2000">
              <a:solidFill>
                <a:schemeClr val="dk1"/>
              </a:solidFill>
              <a:latin typeface="Helvetica Neue"/>
              <a:ea typeface="Helvetica Neue"/>
              <a:cs typeface="Helvetica Neue"/>
              <a:sym typeface="Helvetica Neue"/>
            </a:endParaRPr>
          </a:p>
          <a:p>
            <a:pPr indent="-355600" lvl="0" marL="4572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Elected by people</a:t>
            </a:r>
            <a:endParaRPr sz="2000">
              <a:solidFill>
                <a:schemeClr val="dk1"/>
              </a:solidFill>
              <a:latin typeface="Helvetica Neue"/>
              <a:ea typeface="Helvetica Neue"/>
              <a:cs typeface="Helvetica Neue"/>
              <a:sym typeface="Helvetica Neue"/>
            </a:endParaRPr>
          </a:p>
        </p:txBody>
      </p:sp>
      <p:pic>
        <p:nvPicPr>
          <p:cNvPr id="907" name="Google Shape;907;p33"/>
          <p:cNvPicPr preferRelativeResize="0"/>
          <p:nvPr/>
        </p:nvPicPr>
        <p:blipFill>
          <a:blip r:embed="rId3">
            <a:alphaModFix/>
          </a:blip>
          <a:stretch>
            <a:fillRect/>
          </a:stretch>
        </p:blipFill>
        <p:spPr>
          <a:xfrm>
            <a:off x="2365200" y="3458475"/>
            <a:ext cx="1326004" cy="1186223"/>
          </a:xfrm>
          <a:prstGeom prst="rect">
            <a:avLst/>
          </a:prstGeom>
          <a:noFill/>
          <a:ln>
            <a:noFill/>
          </a:ln>
        </p:spPr>
      </p:pic>
      <p:pic>
        <p:nvPicPr>
          <p:cNvPr id="908" name="Google Shape;908;p33"/>
          <p:cNvPicPr preferRelativeResize="0"/>
          <p:nvPr/>
        </p:nvPicPr>
        <p:blipFill>
          <a:blip r:embed="rId4">
            <a:alphaModFix/>
          </a:blip>
          <a:stretch>
            <a:fillRect/>
          </a:stretch>
        </p:blipFill>
        <p:spPr>
          <a:xfrm>
            <a:off x="595520" y="3458475"/>
            <a:ext cx="1010975" cy="1186225"/>
          </a:xfrm>
          <a:prstGeom prst="rect">
            <a:avLst/>
          </a:prstGeom>
          <a:noFill/>
          <a:ln>
            <a:noFill/>
          </a:ln>
        </p:spPr>
      </p:pic>
      <p:sp>
        <p:nvSpPr>
          <p:cNvPr id="909" name="Google Shape;909;p33"/>
          <p:cNvSpPr txBox="1"/>
          <p:nvPr/>
        </p:nvSpPr>
        <p:spPr>
          <a:xfrm>
            <a:off x="1775400" y="4692425"/>
            <a:ext cx="2505600" cy="1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Manhattan DA Bragg</a:t>
            </a:r>
            <a:endParaRPr sz="1800">
              <a:solidFill>
                <a:schemeClr val="dk1"/>
              </a:solidFill>
            </a:endParaRPr>
          </a:p>
        </p:txBody>
      </p:sp>
      <p:sp>
        <p:nvSpPr>
          <p:cNvPr id="910" name="Google Shape;910;p33"/>
          <p:cNvSpPr txBox="1"/>
          <p:nvPr>
            <p:ph type="title"/>
          </p:nvPr>
        </p:nvSpPr>
        <p:spPr>
          <a:xfrm>
            <a:off x="4572000" y="464925"/>
            <a:ext cx="42603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U.S. Attorneys</a:t>
            </a:r>
            <a:endParaRPr b="1" sz="2466">
              <a:latin typeface="Helvetica Neue"/>
              <a:ea typeface="Helvetica Neue"/>
              <a:cs typeface="Helvetica Neue"/>
              <a:sym typeface="Helvetica Neue"/>
            </a:endParaRPr>
          </a:p>
        </p:txBody>
      </p:sp>
      <p:sp>
        <p:nvSpPr>
          <p:cNvPr id="911" name="Google Shape;911;p33"/>
          <p:cNvSpPr txBox="1"/>
          <p:nvPr/>
        </p:nvSpPr>
        <p:spPr>
          <a:xfrm>
            <a:off x="-231075" y="4692425"/>
            <a:ext cx="2505600" cy="16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Bronx</a:t>
            </a:r>
            <a:r>
              <a:rPr lang="en" sz="1800">
                <a:solidFill>
                  <a:schemeClr val="dk1"/>
                </a:solidFill>
              </a:rPr>
              <a:t> DA Clark</a:t>
            </a:r>
            <a:endParaRPr sz="1800">
              <a:solidFill>
                <a:schemeClr val="dk1"/>
              </a:solidFill>
            </a:endParaRPr>
          </a:p>
        </p:txBody>
      </p:sp>
      <p:sp>
        <p:nvSpPr>
          <p:cNvPr id="912" name="Google Shape;912;p33"/>
          <p:cNvSpPr txBox="1"/>
          <p:nvPr>
            <p:ph idx="1" type="body"/>
          </p:nvPr>
        </p:nvSpPr>
        <p:spPr>
          <a:xfrm>
            <a:off x="4572000" y="1152475"/>
            <a:ext cx="4260300" cy="3416400"/>
          </a:xfrm>
          <a:prstGeom prst="rect">
            <a:avLst/>
          </a:prstGeom>
        </p:spPr>
        <p:txBody>
          <a:bodyPr anchorCtr="0" anchor="t" bIns="91425" lIns="91425" spcFirstLastPara="1" rIns="91425" wrap="square" tIns="91425">
            <a:normAutofit/>
          </a:bodyPr>
          <a:lstStyle/>
          <a:p>
            <a:pPr indent="-355600" lvl="0" marL="4572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Prosecute those who break federal laws</a:t>
            </a:r>
            <a:endParaRPr sz="2000">
              <a:solidFill>
                <a:schemeClr val="dk1"/>
              </a:solidFill>
              <a:latin typeface="Helvetica Neue"/>
              <a:ea typeface="Helvetica Neue"/>
              <a:cs typeface="Helvetica Neue"/>
              <a:sym typeface="Helvetica Neue"/>
            </a:endParaRPr>
          </a:p>
          <a:p>
            <a:pPr indent="-355600" lvl="0" marL="4572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SDNY - Manhattan, Bronx</a:t>
            </a:r>
            <a:endParaRPr sz="2000">
              <a:solidFill>
                <a:schemeClr val="dk1"/>
              </a:solidFill>
              <a:latin typeface="Helvetica Neue"/>
              <a:ea typeface="Helvetica Neue"/>
              <a:cs typeface="Helvetica Neue"/>
              <a:sym typeface="Helvetica Neue"/>
            </a:endParaRPr>
          </a:p>
          <a:p>
            <a:pPr indent="-355600" lvl="0" marL="4572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EDNY - Brooklyn, Queens, SI</a:t>
            </a:r>
            <a:endParaRPr sz="2000">
              <a:solidFill>
                <a:schemeClr val="dk1"/>
              </a:solidFill>
              <a:latin typeface="Helvetica Neue"/>
              <a:ea typeface="Helvetica Neue"/>
              <a:cs typeface="Helvetica Neue"/>
              <a:sym typeface="Helvetica Neue"/>
            </a:endParaRPr>
          </a:p>
          <a:p>
            <a:pPr indent="-355600" lvl="0" marL="457200" rtl="0" algn="l">
              <a:lnSpc>
                <a:spcPct val="150000"/>
              </a:lnSpc>
              <a:spcBef>
                <a:spcPts val="0"/>
              </a:spcBef>
              <a:spcAft>
                <a:spcPts val="0"/>
              </a:spcAft>
              <a:buClr>
                <a:schemeClr val="dk1"/>
              </a:buClr>
              <a:buSzPts val="2000"/>
              <a:buFont typeface="Helvetica Neue"/>
              <a:buChar char="●"/>
            </a:pPr>
            <a:r>
              <a:rPr lang="en" sz="2000">
                <a:solidFill>
                  <a:schemeClr val="dk1"/>
                </a:solidFill>
                <a:latin typeface="Helvetica Neue"/>
                <a:ea typeface="Helvetica Neue"/>
                <a:cs typeface="Helvetica Neue"/>
                <a:sym typeface="Helvetica Neue"/>
              </a:rPr>
              <a:t>Nominated by president</a:t>
            </a:r>
            <a:endParaRPr sz="2000">
              <a:solidFill>
                <a:schemeClr val="dk1"/>
              </a:solidFill>
              <a:latin typeface="Helvetica Neue"/>
              <a:ea typeface="Helvetica Neue"/>
              <a:cs typeface="Helvetica Neue"/>
              <a:sym typeface="Helvetica Neue"/>
            </a:endParaRPr>
          </a:p>
        </p:txBody>
      </p:sp>
      <p:pic>
        <p:nvPicPr>
          <p:cNvPr id="913" name="Google Shape;913;p33"/>
          <p:cNvPicPr preferRelativeResize="0"/>
          <p:nvPr/>
        </p:nvPicPr>
        <p:blipFill rotWithShape="1">
          <a:blip r:embed="rId5">
            <a:alphaModFix/>
          </a:blip>
          <a:srcRect b="25705" l="0" r="0" t="0"/>
          <a:stretch/>
        </p:blipFill>
        <p:spPr>
          <a:xfrm>
            <a:off x="4988761" y="3458475"/>
            <a:ext cx="1062476" cy="1186225"/>
          </a:xfrm>
          <a:prstGeom prst="rect">
            <a:avLst/>
          </a:prstGeom>
          <a:noFill/>
          <a:ln>
            <a:noFill/>
          </a:ln>
        </p:spPr>
      </p:pic>
      <p:sp>
        <p:nvSpPr>
          <p:cNvPr id="914" name="Google Shape;914;p33"/>
          <p:cNvSpPr txBox="1"/>
          <p:nvPr/>
        </p:nvSpPr>
        <p:spPr>
          <a:xfrm>
            <a:off x="4026438" y="4683725"/>
            <a:ext cx="2987100" cy="4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SDNY Attorney </a:t>
            </a:r>
            <a:r>
              <a:rPr lang="en" sz="1800">
                <a:solidFill>
                  <a:schemeClr val="dk1"/>
                </a:solidFill>
              </a:rPr>
              <a:t>Williams</a:t>
            </a:r>
            <a:endParaRPr sz="1800">
              <a:solidFill>
                <a:schemeClr val="dk1"/>
              </a:solidFill>
            </a:endParaRPr>
          </a:p>
        </p:txBody>
      </p:sp>
      <p:pic>
        <p:nvPicPr>
          <p:cNvPr id="915" name="Google Shape;915;p33"/>
          <p:cNvPicPr preferRelativeResize="0"/>
          <p:nvPr/>
        </p:nvPicPr>
        <p:blipFill>
          <a:blip r:embed="rId6">
            <a:alphaModFix/>
          </a:blip>
          <a:stretch>
            <a:fillRect/>
          </a:stretch>
        </p:blipFill>
        <p:spPr>
          <a:xfrm>
            <a:off x="7394553" y="3458463"/>
            <a:ext cx="1135095" cy="1186225"/>
          </a:xfrm>
          <a:prstGeom prst="rect">
            <a:avLst/>
          </a:prstGeom>
          <a:noFill/>
          <a:ln>
            <a:noFill/>
          </a:ln>
        </p:spPr>
      </p:pic>
      <p:sp>
        <p:nvSpPr>
          <p:cNvPr id="916" name="Google Shape;916;p33"/>
          <p:cNvSpPr txBox="1"/>
          <p:nvPr/>
        </p:nvSpPr>
        <p:spPr>
          <a:xfrm>
            <a:off x="6468538" y="4683725"/>
            <a:ext cx="2987100" cy="4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E</a:t>
            </a:r>
            <a:r>
              <a:rPr lang="en" sz="1800">
                <a:solidFill>
                  <a:schemeClr val="dk1"/>
                </a:solidFill>
              </a:rPr>
              <a:t>DNY Attorney Peace</a:t>
            </a:r>
            <a:endParaRPr sz="1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lnSpc>
                <a:spcPct val="180000"/>
              </a:lnSpc>
              <a:spcBef>
                <a:spcPts val="0"/>
              </a:spcBef>
              <a:spcAft>
                <a:spcPts val="0"/>
              </a:spcAft>
              <a:buNone/>
            </a:pPr>
            <a:r>
              <a:rPr b="1" lang="en">
                <a:latin typeface="Helvetica Neue"/>
                <a:ea typeface="Helvetica Neue"/>
                <a:cs typeface="Helvetica Neue"/>
                <a:sym typeface="Helvetica Neue"/>
              </a:rPr>
              <a:t>Community Boards</a:t>
            </a:r>
            <a:endParaRPr b="1">
              <a:latin typeface="Helvetica Neue"/>
              <a:ea typeface="Helvetica Neue"/>
              <a:cs typeface="Helvetica Neue"/>
              <a:sym typeface="Helvetica Neue"/>
            </a:endParaRPr>
          </a:p>
        </p:txBody>
      </p:sp>
      <p:sp>
        <p:nvSpPr>
          <p:cNvPr id="922" name="Google Shape;922;p34"/>
          <p:cNvSpPr txBox="1"/>
          <p:nvPr>
            <p:ph idx="1" type="body"/>
          </p:nvPr>
        </p:nvSpPr>
        <p:spPr>
          <a:xfrm>
            <a:off x="311700" y="1243200"/>
            <a:ext cx="6733800" cy="3589800"/>
          </a:xfrm>
          <a:prstGeom prst="rect">
            <a:avLst/>
          </a:prstGeom>
        </p:spPr>
        <p:txBody>
          <a:bodyPr anchorCtr="0" anchor="t" bIns="91425" lIns="91425" spcFirstLastPara="1" rIns="91425" wrap="square" tIns="91425">
            <a:normAutofit lnSpcReduction="20000"/>
          </a:bodyPr>
          <a:lstStyle/>
          <a:p>
            <a:pPr indent="-361950" lvl="0" marL="457200" rtl="0" algn="l">
              <a:lnSpc>
                <a:spcPct val="18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Consists of 50 residents</a:t>
            </a:r>
            <a:endParaRPr sz="2100">
              <a:solidFill>
                <a:schemeClr val="dk1"/>
              </a:solidFill>
              <a:latin typeface="Helvetica Neue"/>
              <a:ea typeface="Helvetica Neue"/>
              <a:cs typeface="Helvetica Neue"/>
              <a:sym typeface="Helvetica Neue"/>
            </a:endParaRPr>
          </a:p>
          <a:p>
            <a:pPr indent="-361950" lvl="0" marL="457200" rtl="0" algn="l">
              <a:lnSpc>
                <a:spcPct val="18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Voice for the neighborhood</a:t>
            </a:r>
            <a:endParaRPr sz="2100">
              <a:solidFill>
                <a:schemeClr val="dk1"/>
              </a:solidFill>
              <a:latin typeface="Helvetica Neue"/>
              <a:ea typeface="Helvetica Neue"/>
              <a:cs typeface="Helvetica Neue"/>
              <a:sym typeface="Helvetica Neue"/>
            </a:endParaRPr>
          </a:p>
          <a:p>
            <a:pPr indent="-361950" lvl="0" marL="457200" rtl="0" algn="l">
              <a:lnSpc>
                <a:spcPct val="18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Soft power</a:t>
            </a:r>
            <a:endParaRPr sz="2100">
              <a:solidFill>
                <a:schemeClr val="dk1"/>
              </a:solidFill>
              <a:latin typeface="Helvetica Neue"/>
              <a:ea typeface="Helvetica Neue"/>
              <a:cs typeface="Helvetica Neue"/>
              <a:sym typeface="Helvetica Neue"/>
            </a:endParaRPr>
          </a:p>
          <a:p>
            <a:pPr indent="-349250" lvl="1" marL="914400" rtl="0" algn="l">
              <a:lnSpc>
                <a:spcPct val="18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Consulted for licenses (e.g., liquor, cannabis)</a:t>
            </a:r>
            <a:endParaRPr sz="1900">
              <a:solidFill>
                <a:schemeClr val="dk1"/>
              </a:solidFill>
              <a:latin typeface="Helvetica Neue"/>
              <a:ea typeface="Helvetica Neue"/>
              <a:cs typeface="Helvetica Neue"/>
              <a:sym typeface="Helvetica Neue"/>
            </a:endParaRPr>
          </a:p>
          <a:p>
            <a:pPr indent="-349250" lvl="1" marL="914400" rtl="0" algn="l">
              <a:lnSpc>
                <a:spcPct val="18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Create resolutions for </a:t>
            </a:r>
            <a:r>
              <a:rPr lang="en" sz="1900">
                <a:solidFill>
                  <a:schemeClr val="dk1"/>
                </a:solidFill>
                <a:latin typeface="Helvetica Neue"/>
                <a:ea typeface="Helvetica Neue"/>
                <a:cs typeface="Helvetica Neue"/>
                <a:sym typeface="Helvetica Neue"/>
              </a:rPr>
              <a:t>appropriate</a:t>
            </a:r>
            <a:r>
              <a:rPr lang="en" sz="1900">
                <a:solidFill>
                  <a:schemeClr val="dk1"/>
                </a:solidFill>
                <a:latin typeface="Helvetica Neue"/>
                <a:ea typeface="Helvetica Neue"/>
                <a:cs typeface="Helvetica Neue"/>
                <a:sym typeface="Helvetica Neue"/>
              </a:rPr>
              <a:t> agencies</a:t>
            </a:r>
            <a:endParaRPr sz="1900">
              <a:solidFill>
                <a:schemeClr val="dk1"/>
              </a:solidFill>
              <a:latin typeface="Helvetica Neue"/>
              <a:ea typeface="Helvetica Neue"/>
              <a:cs typeface="Helvetica Neue"/>
              <a:sym typeface="Helvetica Neue"/>
            </a:endParaRPr>
          </a:p>
          <a:p>
            <a:pPr indent="-349250" lvl="1" marL="914400" rtl="0" algn="l">
              <a:lnSpc>
                <a:spcPct val="18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Budget requests</a:t>
            </a:r>
            <a:endParaRPr sz="1900">
              <a:solidFill>
                <a:schemeClr val="dk1"/>
              </a:solidFill>
              <a:latin typeface="Helvetica Neue"/>
              <a:ea typeface="Helvetica Neue"/>
              <a:cs typeface="Helvetica Neue"/>
              <a:sym typeface="Helvetica Neue"/>
            </a:endParaRPr>
          </a:p>
          <a:p>
            <a:pPr indent="-361950" lvl="0" marL="457200" rtl="0" algn="l">
              <a:lnSpc>
                <a:spcPct val="18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Monthly meetings</a:t>
            </a:r>
            <a:endParaRPr sz="2100">
              <a:solidFill>
                <a:schemeClr val="dk1"/>
              </a:solidFill>
              <a:latin typeface="Helvetica Neue"/>
              <a:ea typeface="Helvetica Neue"/>
              <a:cs typeface="Helvetica Neue"/>
              <a:sym typeface="Helvetica Neue"/>
            </a:endParaRPr>
          </a:p>
        </p:txBody>
      </p:sp>
      <p:pic>
        <p:nvPicPr>
          <p:cNvPr id="923" name="Google Shape;923;p34"/>
          <p:cNvPicPr preferRelativeResize="0"/>
          <p:nvPr/>
        </p:nvPicPr>
        <p:blipFill rotWithShape="1">
          <a:blip r:embed="rId3">
            <a:alphaModFix/>
          </a:blip>
          <a:srcRect b="42804" l="39830" r="18753" t="0"/>
          <a:stretch/>
        </p:blipFill>
        <p:spPr>
          <a:xfrm>
            <a:off x="6520800" y="1152475"/>
            <a:ext cx="2393574" cy="32944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lnSpc>
                <a:spcPct val="20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Charter - establish government structure</a:t>
            </a:r>
            <a:endParaRPr i="1" sz="2100">
              <a:solidFill>
                <a:schemeClr val="dk1"/>
              </a:solidFill>
              <a:latin typeface="Helvetica Neue"/>
              <a:ea typeface="Helvetica Neue"/>
              <a:cs typeface="Helvetica Neue"/>
              <a:sym typeface="Helvetica Neue"/>
            </a:endParaRPr>
          </a:p>
          <a:p>
            <a:pPr indent="-361950" lvl="0" marL="457200" rtl="0" algn="l">
              <a:lnSpc>
                <a:spcPct val="20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Administrative Code - local laws created by Mayor &amp; City Council</a:t>
            </a:r>
            <a:endParaRPr sz="2100">
              <a:solidFill>
                <a:schemeClr val="dk1"/>
              </a:solidFill>
              <a:latin typeface="Helvetica Neue"/>
              <a:ea typeface="Helvetica Neue"/>
              <a:cs typeface="Helvetica Neue"/>
              <a:sym typeface="Helvetica Neue"/>
            </a:endParaRPr>
          </a:p>
          <a:p>
            <a:pPr indent="-361950" lvl="0" marL="457200" rtl="0" algn="l">
              <a:lnSpc>
                <a:spcPct val="20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Rules - created by city agencies</a:t>
            </a:r>
            <a:endParaRPr sz="2100">
              <a:solidFill>
                <a:schemeClr val="dk1"/>
              </a:solidFill>
              <a:latin typeface="Helvetica Neue"/>
              <a:ea typeface="Helvetica Neue"/>
              <a:cs typeface="Helvetica Neue"/>
              <a:sym typeface="Helvetica Neue"/>
            </a:endParaRPr>
          </a:p>
        </p:txBody>
      </p:sp>
      <p:sp>
        <p:nvSpPr>
          <p:cNvPr id="929" name="Google Shape;929;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Laws</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Budget</a:t>
            </a:r>
            <a:endParaRPr b="1"/>
          </a:p>
        </p:txBody>
      </p:sp>
      <p:sp>
        <p:nvSpPr>
          <p:cNvPr id="935" name="Google Shape;935;p36"/>
          <p:cNvSpPr txBox="1"/>
          <p:nvPr>
            <p:ph idx="1" type="body"/>
          </p:nvPr>
        </p:nvSpPr>
        <p:spPr>
          <a:xfrm>
            <a:off x="311700" y="1125871"/>
            <a:ext cx="8520600" cy="3640200"/>
          </a:xfrm>
          <a:prstGeom prst="rect">
            <a:avLst/>
          </a:prstGeom>
        </p:spPr>
        <p:txBody>
          <a:bodyPr anchorCtr="0" anchor="t" bIns="91425" lIns="91425" spcFirstLastPara="1" rIns="91425" wrap="square" tIns="91425">
            <a:noAutofit/>
          </a:bodyPr>
          <a:lstStyle/>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Expense budget - day-to-day operations</a:t>
            </a:r>
            <a:endParaRPr sz="2100">
              <a:solidFill>
                <a:schemeClr val="dk1"/>
              </a:solidFill>
              <a:latin typeface="Helvetica Neue"/>
              <a:ea typeface="Helvetica Neue"/>
              <a:cs typeface="Helvetica Neue"/>
              <a:sym typeface="Helvetica Neue"/>
            </a:endParaRPr>
          </a:p>
          <a:p>
            <a:pPr indent="-342900" lvl="1" marL="914400" rtl="0" algn="l">
              <a:lnSpc>
                <a:spcPct val="15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Personnel</a:t>
            </a:r>
            <a:endParaRPr sz="18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Capital budget - construction, physical improvements</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Annual approval process</a:t>
            </a:r>
            <a:endParaRPr sz="2100">
              <a:solidFill>
                <a:schemeClr val="dk1"/>
              </a:solidFill>
              <a:latin typeface="Helvetica Neue"/>
              <a:ea typeface="Helvetica Neue"/>
              <a:cs typeface="Helvetica Neue"/>
              <a:sym typeface="Helvetica Neue"/>
            </a:endParaRPr>
          </a:p>
          <a:p>
            <a:pPr indent="-342900" lvl="1" marL="914400" rtl="0" algn="l">
              <a:lnSpc>
                <a:spcPct val="15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Community boards give budget priorities</a:t>
            </a:r>
            <a:endParaRPr sz="1800">
              <a:solidFill>
                <a:schemeClr val="dk1"/>
              </a:solidFill>
              <a:latin typeface="Helvetica Neue"/>
              <a:ea typeface="Helvetica Neue"/>
              <a:cs typeface="Helvetica Neue"/>
              <a:sym typeface="Helvetica Neue"/>
            </a:endParaRPr>
          </a:p>
          <a:p>
            <a:pPr indent="-342900" lvl="1" marL="914400" rtl="0" algn="l">
              <a:lnSpc>
                <a:spcPct val="15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Borough boards send in their priorities</a:t>
            </a:r>
            <a:endParaRPr sz="1800">
              <a:solidFill>
                <a:schemeClr val="dk1"/>
              </a:solidFill>
              <a:latin typeface="Helvetica Neue"/>
              <a:ea typeface="Helvetica Neue"/>
              <a:cs typeface="Helvetica Neue"/>
              <a:sym typeface="Helvetica Neue"/>
            </a:endParaRPr>
          </a:p>
          <a:p>
            <a:pPr indent="-342900" lvl="1" marL="914400" rtl="0" algn="l">
              <a:lnSpc>
                <a:spcPct val="15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City Council makes recommendations to the mayor</a:t>
            </a:r>
            <a:endParaRPr sz="1800">
              <a:solidFill>
                <a:schemeClr val="dk1"/>
              </a:solidFill>
              <a:latin typeface="Helvetica Neue"/>
              <a:ea typeface="Helvetica Neue"/>
              <a:cs typeface="Helvetica Neue"/>
              <a:sym typeface="Helvetica Neue"/>
            </a:endParaRPr>
          </a:p>
          <a:p>
            <a:pPr indent="-342900" lvl="1" marL="914400" rtl="0" algn="l">
              <a:lnSpc>
                <a:spcPct val="15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Mayor creates budget</a:t>
            </a:r>
            <a:endParaRPr sz="1800">
              <a:solidFill>
                <a:schemeClr val="dk1"/>
              </a:solidFill>
              <a:latin typeface="Helvetica Neue"/>
              <a:ea typeface="Helvetica Neue"/>
              <a:cs typeface="Helvetica Neue"/>
              <a:sym typeface="Helvetica Neue"/>
            </a:endParaRPr>
          </a:p>
          <a:p>
            <a:pPr indent="-342900" lvl="1" marL="914400" rtl="0" algn="l">
              <a:lnSpc>
                <a:spcPct val="150000"/>
              </a:lnSpc>
              <a:spcBef>
                <a:spcPts val="0"/>
              </a:spcBef>
              <a:spcAft>
                <a:spcPts val="0"/>
              </a:spcAft>
              <a:buClr>
                <a:schemeClr val="dk1"/>
              </a:buClr>
              <a:buSzPts val="1800"/>
              <a:buFont typeface="Helvetica Neue"/>
              <a:buChar char="○"/>
            </a:pPr>
            <a:r>
              <a:rPr lang="en" sz="1800">
                <a:solidFill>
                  <a:schemeClr val="dk1"/>
                </a:solidFill>
                <a:latin typeface="Helvetica Neue"/>
                <a:ea typeface="Helvetica Neue"/>
                <a:cs typeface="Helvetica Neue"/>
                <a:sym typeface="Helvetica Neue"/>
              </a:rPr>
              <a:t>Council negotiates changes and approves</a:t>
            </a:r>
            <a:endParaRPr sz="1800">
              <a:solidFill>
                <a:schemeClr val="dk1"/>
              </a:solidFill>
              <a:latin typeface="Helvetica Neue"/>
              <a:ea typeface="Helvetica Neue"/>
              <a:cs typeface="Helvetica Neue"/>
              <a:sym typeface="Helvetica Neue"/>
            </a:endParaRPr>
          </a:p>
        </p:txBody>
      </p:sp>
      <p:pic>
        <p:nvPicPr>
          <p:cNvPr id="936" name="Google Shape;936;p36"/>
          <p:cNvPicPr preferRelativeResize="0"/>
          <p:nvPr/>
        </p:nvPicPr>
        <p:blipFill>
          <a:blip r:embed="rId3">
            <a:alphaModFix/>
          </a:blip>
          <a:stretch>
            <a:fillRect/>
          </a:stretch>
        </p:blipFill>
        <p:spPr>
          <a:xfrm>
            <a:off x="6257926" y="286210"/>
            <a:ext cx="2085975" cy="890325"/>
          </a:xfrm>
          <a:prstGeom prst="rect">
            <a:avLst/>
          </a:prstGeom>
          <a:noFill/>
          <a:ln>
            <a:noFill/>
          </a:ln>
        </p:spPr>
      </p:pic>
      <p:sp>
        <p:nvSpPr>
          <p:cNvPr id="937" name="Google Shape;937;p36"/>
          <p:cNvSpPr txBox="1"/>
          <p:nvPr/>
        </p:nvSpPr>
        <p:spPr>
          <a:xfrm>
            <a:off x="6300863" y="484400"/>
            <a:ext cx="2000100" cy="48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rgbClr val="38761D"/>
                </a:solidFill>
                <a:highlight>
                  <a:schemeClr val="lt1"/>
                </a:highlight>
                <a:latin typeface="Roboto"/>
                <a:ea typeface="Roboto"/>
                <a:cs typeface="Roboto"/>
                <a:sym typeface="Roboto"/>
              </a:rPr>
              <a:t>$113.7 billion</a:t>
            </a:r>
            <a:endParaRPr b="1" sz="2400">
              <a:solidFill>
                <a:srgbClr val="38761D"/>
              </a:solidFill>
              <a:highlight>
                <a:schemeClr val="lt1"/>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Budget</a:t>
            </a:r>
            <a:endParaRPr b="1"/>
          </a:p>
        </p:txBody>
      </p:sp>
      <p:graphicFrame>
        <p:nvGraphicFramePr>
          <p:cNvPr id="943" name="Google Shape;943;p37"/>
          <p:cNvGraphicFramePr/>
          <p:nvPr/>
        </p:nvGraphicFramePr>
        <p:xfrm>
          <a:off x="164100" y="1176525"/>
          <a:ext cx="3000000" cy="3000000"/>
        </p:xfrm>
        <a:graphic>
          <a:graphicData uri="http://schemas.openxmlformats.org/drawingml/2006/table">
            <a:tbl>
              <a:tblPr>
                <a:noFill/>
                <a:tableStyleId>{23177BA9-F75F-4E4E-8E23-BA27566DAB7A}</a:tableStyleId>
              </a:tblPr>
              <a:tblGrid>
                <a:gridCol w="3526500"/>
                <a:gridCol w="1316300"/>
              </a:tblGrid>
              <a:tr h="397575">
                <a:tc>
                  <a:txBody>
                    <a:bodyPr/>
                    <a:lstStyle/>
                    <a:p>
                      <a:pPr indent="0" lvl="0" marL="0" rtl="0" algn="l">
                        <a:spcBef>
                          <a:spcPts val="0"/>
                        </a:spcBef>
                        <a:spcAft>
                          <a:spcPts val="0"/>
                        </a:spcAft>
                        <a:buNone/>
                      </a:pPr>
                      <a:r>
                        <a:rPr lang="en" sz="1600"/>
                        <a:t>Agency</a:t>
                      </a:r>
                      <a:endParaRPr sz="1600"/>
                    </a:p>
                  </a:txBody>
                  <a:tcPr marT="0" marB="0" marR="0" marL="0" anchor="ctr">
                    <a:lnL cap="flat" cmpd="sng">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000000"/>
                      </a:solidFill>
                      <a:prstDash val="solid"/>
                      <a:round/>
                      <a:headEnd len="sm" w="sm" type="none"/>
                      <a:tailEnd len="sm" w="sm" type="none"/>
                    </a:lnB>
                    <a:solidFill>
                      <a:srgbClr val="48759D"/>
                    </a:solidFill>
                  </a:tcPr>
                </a:tc>
                <a:tc>
                  <a:txBody>
                    <a:bodyPr/>
                    <a:lstStyle/>
                    <a:p>
                      <a:pPr indent="0" lvl="0" marL="0" rtl="0" algn="l">
                        <a:spcBef>
                          <a:spcPts val="0"/>
                        </a:spcBef>
                        <a:spcAft>
                          <a:spcPts val="0"/>
                        </a:spcAft>
                        <a:buNone/>
                      </a:pPr>
                      <a:r>
                        <a:rPr lang="en" sz="1600"/>
                        <a:t>Adopted</a:t>
                      </a:r>
                      <a:endParaRPr sz="1600"/>
                    </a:p>
                  </a:txBody>
                  <a:tcPr marT="0" marB="0" marR="0" marL="0" anchor="ctr">
                    <a:lnL cap="flat" cmpd="sng">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000000"/>
                      </a:solidFill>
                      <a:prstDash val="solid"/>
                      <a:round/>
                      <a:headEnd len="sm" w="sm" type="none"/>
                      <a:tailEnd len="sm" w="sm" type="none"/>
                    </a:lnB>
                    <a:solidFill>
                      <a:srgbClr val="48759D"/>
                    </a:solidFill>
                  </a:tcPr>
                </a:tc>
              </a:tr>
              <a:tr h="350400">
                <a:tc>
                  <a:txBody>
                    <a:bodyPr/>
                    <a:lstStyle/>
                    <a:p>
                      <a:pPr indent="0" lvl="0" marL="0" rtl="0" algn="l">
                        <a:spcBef>
                          <a:spcPts val="0"/>
                        </a:spcBef>
                        <a:spcAft>
                          <a:spcPts val="0"/>
                        </a:spcAft>
                        <a:buNone/>
                      </a:pPr>
                      <a:r>
                        <a:rPr lang="en" sz="1600">
                          <a:solidFill>
                            <a:schemeClr val="dk1"/>
                          </a:solidFill>
                          <a:uFill>
                            <a:noFill/>
                          </a:uFill>
                          <a:hlinkClick r:id="rId3">
                            <a:extLst>
                              <a:ext uri="{A12FA001-AC4F-418D-AE19-62706E023703}">
                                <ahyp:hlinkClr val="tx"/>
                              </a:ext>
                            </a:extLst>
                          </a:hlinkClick>
                        </a:rPr>
                        <a:t>Department of Education</a:t>
                      </a:r>
                      <a:endParaRPr sz="1600">
                        <a:solidFill>
                          <a:schemeClr val="dk1"/>
                        </a:solidFill>
                      </a:endParaRPr>
                    </a:p>
                  </a:txBody>
                  <a:tcPr marT="0" marB="12700" marR="1270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t>$31.50b</a:t>
                      </a:r>
                      <a:endParaRPr sz="1600"/>
                    </a:p>
                  </a:txBody>
                  <a:tcPr marT="0" marB="0" marR="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50400">
                <a:tc>
                  <a:txBody>
                    <a:bodyPr/>
                    <a:lstStyle/>
                    <a:p>
                      <a:pPr indent="0" lvl="0" marL="0" rtl="0" algn="l">
                        <a:spcBef>
                          <a:spcPts val="0"/>
                        </a:spcBef>
                        <a:spcAft>
                          <a:spcPts val="0"/>
                        </a:spcAft>
                        <a:buNone/>
                      </a:pPr>
                      <a:r>
                        <a:rPr lang="en" sz="1600">
                          <a:solidFill>
                            <a:schemeClr val="dk1"/>
                          </a:solidFill>
                          <a:uFill>
                            <a:noFill/>
                          </a:uFill>
                          <a:hlinkClick r:id="rId4">
                            <a:extLst>
                              <a:ext uri="{A12FA001-AC4F-418D-AE19-62706E023703}">
                                <ahyp:hlinkClr val="tx"/>
                              </a:ext>
                            </a:extLst>
                          </a:hlinkClick>
                        </a:rPr>
                        <a:t>Miscellaneous</a:t>
                      </a:r>
                      <a:endParaRPr sz="1600">
                        <a:solidFill>
                          <a:schemeClr val="dk1"/>
                        </a:solidFill>
                      </a:endParaRPr>
                    </a:p>
                  </a:txBody>
                  <a:tcPr marT="0" marB="12700" marR="1270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t>$16.69b</a:t>
                      </a:r>
                      <a:endParaRPr sz="1600"/>
                    </a:p>
                  </a:txBody>
                  <a:tcPr marT="0" marB="0" marR="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490575">
                <a:tc>
                  <a:txBody>
                    <a:bodyPr/>
                    <a:lstStyle/>
                    <a:p>
                      <a:pPr indent="0" lvl="0" marL="0" rtl="0" algn="l">
                        <a:spcBef>
                          <a:spcPts val="0"/>
                        </a:spcBef>
                        <a:spcAft>
                          <a:spcPts val="0"/>
                        </a:spcAft>
                        <a:buNone/>
                      </a:pPr>
                      <a:r>
                        <a:rPr lang="en" sz="1600">
                          <a:solidFill>
                            <a:schemeClr val="dk1"/>
                          </a:solidFill>
                          <a:uFill>
                            <a:noFill/>
                          </a:uFill>
                          <a:hlinkClick r:id="rId5">
                            <a:extLst>
                              <a:ext uri="{A12FA001-AC4F-418D-AE19-62706E023703}">
                                <ahyp:hlinkClr val="tx"/>
                              </a:ext>
                            </a:extLst>
                          </a:hlinkClick>
                        </a:rPr>
                        <a:t>Department of Social Services</a:t>
                      </a:r>
                      <a:endParaRPr sz="1600">
                        <a:solidFill>
                          <a:schemeClr val="dk1"/>
                        </a:solidFill>
                      </a:endParaRPr>
                    </a:p>
                  </a:txBody>
                  <a:tcPr marT="0" marB="12700" marR="1270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t>$11.48b</a:t>
                      </a:r>
                      <a:endParaRPr sz="1600"/>
                    </a:p>
                  </a:txBody>
                  <a:tcPr marT="0" marB="0" marR="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50400">
                <a:tc>
                  <a:txBody>
                    <a:bodyPr/>
                    <a:lstStyle/>
                    <a:p>
                      <a:pPr indent="0" lvl="0" marL="0" rtl="0" algn="l">
                        <a:spcBef>
                          <a:spcPts val="0"/>
                        </a:spcBef>
                        <a:spcAft>
                          <a:spcPts val="0"/>
                        </a:spcAft>
                        <a:buNone/>
                      </a:pPr>
                      <a:r>
                        <a:rPr lang="en" sz="1600">
                          <a:solidFill>
                            <a:schemeClr val="dk1"/>
                          </a:solidFill>
                          <a:uFill>
                            <a:noFill/>
                          </a:uFill>
                          <a:hlinkClick r:id="rId6">
                            <a:extLst>
                              <a:ext uri="{A12FA001-AC4F-418D-AE19-62706E023703}">
                                <ahyp:hlinkClr val="tx"/>
                              </a:ext>
                            </a:extLst>
                          </a:hlinkClick>
                        </a:rPr>
                        <a:t>Pension Contributions</a:t>
                      </a:r>
                      <a:endParaRPr sz="1600">
                        <a:solidFill>
                          <a:schemeClr val="dk1"/>
                        </a:solidFill>
                      </a:endParaRPr>
                    </a:p>
                  </a:txBody>
                  <a:tcPr marT="0" marB="12700" marR="1270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t>$9.64b</a:t>
                      </a:r>
                      <a:endParaRPr sz="1600"/>
                    </a:p>
                  </a:txBody>
                  <a:tcPr marT="0" marB="0" marR="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50400">
                <a:tc>
                  <a:txBody>
                    <a:bodyPr/>
                    <a:lstStyle/>
                    <a:p>
                      <a:pPr indent="0" lvl="0" marL="0" rtl="0" algn="l">
                        <a:spcBef>
                          <a:spcPts val="0"/>
                        </a:spcBef>
                        <a:spcAft>
                          <a:spcPts val="0"/>
                        </a:spcAft>
                        <a:buNone/>
                      </a:pPr>
                      <a:r>
                        <a:rPr lang="en" sz="1600">
                          <a:solidFill>
                            <a:schemeClr val="dk1"/>
                          </a:solidFill>
                          <a:uFill>
                            <a:noFill/>
                          </a:uFill>
                          <a:hlinkClick r:id="rId7">
                            <a:extLst>
                              <a:ext uri="{A12FA001-AC4F-418D-AE19-62706E023703}">
                                <ahyp:hlinkClr val="tx"/>
                              </a:ext>
                            </a:extLst>
                          </a:hlinkClick>
                        </a:rPr>
                        <a:t>Police Department</a:t>
                      </a:r>
                      <a:endParaRPr sz="1600">
                        <a:solidFill>
                          <a:schemeClr val="dk1"/>
                        </a:solidFill>
                      </a:endParaRPr>
                    </a:p>
                  </a:txBody>
                  <a:tcPr marT="0" marB="12700" marR="1270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t>$5.80b</a:t>
                      </a:r>
                      <a:endParaRPr sz="1600"/>
                    </a:p>
                  </a:txBody>
                  <a:tcPr marT="0" marB="0" marR="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490575">
                <a:tc>
                  <a:txBody>
                    <a:bodyPr/>
                    <a:lstStyle/>
                    <a:p>
                      <a:pPr indent="0" lvl="0" marL="0" rtl="0" algn="l">
                        <a:spcBef>
                          <a:spcPts val="0"/>
                        </a:spcBef>
                        <a:spcAft>
                          <a:spcPts val="0"/>
                        </a:spcAft>
                        <a:buNone/>
                      </a:pPr>
                      <a:r>
                        <a:rPr lang="en" sz="1600">
                          <a:solidFill>
                            <a:schemeClr val="dk1"/>
                          </a:solidFill>
                          <a:uFill>
                            <a:noFill/>
                          </a:uFill>
                          <a:hlinkClick r:id="rId8">
                            <a:extLst>
                              <a:ext uri="{A12FA001-AC4F-418D-AE19-62706E023703}">
                                <ahyp:hlinkClr val="tx"/>
                              </a:ext>
                            </a:extLst>
                          </a:hlinkClick>
                        </a:rPr>
                        <a:t>Department of Homeless Services</a:t>
                      </a:r>
                      <a:endParaRPr sz="1600">
                        <a:solidFill>
                          <a:schemeClr val="dk1"/>
                        </a:solidFill>
                      </a:endParaRPr>
                    </a:p>
                  </a:txBody>
                  <a:tcPr marT="0" marB="12700" marR="1270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t>$4.11b</a:t>
                      </a:r>
                      <a:endParaRPr sz="1600"/>
                    </a:p>
                  </a:txBody>
                  <a:tcPr marT="0" marB="0" marR="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490575">
                <a:tc>
                  <a:txBody>
                    <a:bodyPr/>
                    <a:lstStyle/>
                    <a:p>
                      <a:pPr indent="0" lvl="0" marL="0" rtl="0" algn="l">
                        <a:spcBef>
                          <a:spcPts val="0"/>
                        </a:spcBef>
                        <a:spcAft>
                          <a:spcPts val="0"/>
                        </a:spcAft>
                        <a:buNone/>
                      </a:pPr>
                      <a:r>
                        <a:rPr lang="en" sz="1600">
                          <a:solidFill>
                            <a:schemeClr val="dk1"/>
                          </a:solidFill>
                          <a:uFill>
                            <a:noFill/>
                          </a:uFill>
                          <a:hlinkClick r:id="rId9">
                            <a:extLst>
                              <a:ext uri="{A12FA001-AC4F-418D-AE19-62706E023703}">
                                <ahyp:hlinkClr val="tx"/>
                              </a:ext>
                            </a:extLst>
                          </a:hlinkClick>
                        </a:rPr>
                        <a:t>Administration for Children's </a:t>
                      </a:r>
                      <a:r>
                        <a:rPr lang="en" sz="1600">
                          <a:solidFill>
                            <a:schemeClr val="dk1"/>
                          </a:solidFill>
                        </a:rPr>
                        <a:t>Services</a:t>
                      </a:r>
                      <a:endParaRPr sz="1600">
                        <a:solidFill>
                          <a:schemeClr val="dk1"/>
                        </a:solidFill>
                      </a:endParaRPr>
                    </a:p>
                  </a:txBody>
                  <a:tcPr marT="0" marB="12700" marR="1270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t>$2.74b</a:t>
                      </a:r>
                      <a:endParaRPr sz="1600"/>
                    </a:p>
                  </a:txBody>
                  <a:tcPr marT="0" marB="0" marR="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482050">
                <a:tc>
                  <a:txBody>
                    <a:bodyPr/>
                    <a:lstStyle/>
                    <a:p>
                      <a:pPr indent="0" lvl="0" marL="0" rtl="0" algn="l">
                        <a:spcBef>
                          <a:spcPts val="0"/>
                        </a:spcBef>
                        <a:spcAft>
                          <a:spcPts val="0"/>
                        </a:spcAft>
                        <a:buNone/>
                      </a:pPr>
                      <a:r>
                        <a:rPr lang="en" sz="1600">
                          <a:solidFill>
                            <a:schemeClr val="dk1"/>
                          </a:solidFill>
                          <a:uFill>
                            <a:noFill/>
                          </a:uFill>
                          <a:hlinkClick r:id="rId10">
                            <a:extLst>
                              <a:ext uri="{A12FA001-AC4F-418D-AE19-62706E023703}">
                                <ahyp:hlinkClr val="tx"/>
                              </a:ext>
                            </a:extLst>
                          </a:hlinkClick>
                        </a:rPr>
                        <a:t>Debt Service</a:t>
                      </a:r>
                      <a:endParaRPr sz="1600">
                        <a:solidFill>
                          <a:schemeClr val="dk1"/>
                        </a:solidFill>
                      </a:endParaRPr>
                    </a:p>
                  </a:txBody>
                  <a:tcPr marT="0" marB="12700" marR="1270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t>$2.76b</a:t>
                      </a:r>
                      <a:endParaRPr sz="1600"/>
                    </a:p>
                  </a:txBody>
                  <a:tcPr marT="0" marB="0" marR="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bl>
          </a:graphicData>
        </a:graphic>
      </p:graphicFrame>
      <p:sp>
        <p:nvSpPr>
          <p:cNvPr id="944" name="Google Shape;944;p37"/>
          <p:cNvSpPr txBox="1"/>
          <p:nvPr/>
        </p:nvSpPr>
        <p:spPr>
          <a:xfrm>
            <a:off x="6300863" y="484400"/>
            <a:ext cx="2000100" cy="48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rgbClr val="38761D"/>
                </a:solidFill>
                <a:highlight>
                  <a:schemeClr val="lt1"/>
                </a:highlight>
                <a:latin typeface="Roboto"/>
                <a:ea typeface="Roboto"/>
                <a:cs typeface="Roboto"/>
                <a:sym typeface="Roboto"/>
              </a:rPr>
              <a:t>$113.7 billion</a:t>
            </a:r>
            <a:endParaRPr b="1" sz="2400">
              <a:solidFill>
                <a:srgbClr val="38761D"/>
              </a:solidFill>
              <a:highlight>
                <a:schemeClr val="lt1"/>
              </a:highlight>
            </a:endParaRPr>
          </a:p>
        </p:txBody>
      </p:sp>
      <p:pic>
        <p:nvPicPr>
          <p:cNvPr id="945" name="Google Shape;945;p37"/>
          <p:cNvPicPr preferRelativeResize="0"/>
          <p:nvPr/>
        </p:nvPicPr>
        <p:blipFill>
          <a:blip r:embed="rId11">
            <a:alphaModFix/>
          </a:blip>
          <a:stretch>
            <a:fillRect/>
          </a:stretch>
        </p:blipFill>
        <p:spPr>
          <a:xfrm>
            <a:off x="6257926" y="286210"/>
            <a:ext cx="2085975" cy="890325"/>
          </a:xfrm>
          <a:prstGeom prst="rect">
            <a:avLst/>
          </a:prstGeom>
          <a:noFill/>
          <a:ln>
            <a:noFill/>
          </a:ln>
        </p:spPr>
      </p:pic>
      <p:graphicFrame>
        <p:nvGraphicFramePr>
          <p:cNvPr id="946" name="Google Shape;946;p37"/>
          <p:cNvGraphicFramePr/>
          <p:nvPr/>
        </p:nvGraphicFramePr>
        <p:xfrm>
          <a:off x="5006900" y="1176525"/>
          <a:ext cx="3000000" cy="3000000"/>
        </p:xfrm>
        <a:graphic>
          <a:graphicData uri="http://schemas.openxmlformats.org/drawingml/2006/table">
            <a:tbl>
              <a:tblPr>
                <a:noFill/>
                <a:tableStyleId>{23177BA9-F75F-4E4E-8E23-BA27566DAB7A}</a:tableStyleId>
              </a:tblPr>
              <a:tblGrid>
                <a:gridCol w="2951325"/>
                <a:gridCol w="1185775"/>
              </a:tblGrid>
              <a:tr h="397575">
                <a:tc>
                  <a:txBody>
                    <a:bodyPr/>
                    <a:lstStyle/>
                    <a:p>
                      <a:pPr indent="0" lvl="0" marL="0" rtl="0" algn="l">
                        <a:spcBef>
                          <a:spcPts val="0"/>
                        </a:spcBef>
                        <a:spcAft>
                          <a:spcPts val="0"/>
                        </a:spcAft>
                        <a:buNone/>
                      </a:pPr>
                      <a:r>
                        <a:rPr lang="en" sz="1600"/>
                        <a:t>Agency</a:t>
                      </a:r>
                      <a:endParaRPr sz="1600"/>
                    </a:p>
                  </a:txBody>
                  <a:tcPr marT="0" marB="0" marR="0" marL="0" anchor="ctr">
                    <a:lnL cap="flat" cmpd="sng">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000000"/>
                      </a:solidFill>
                      <a:prstDash val="solid"/>
                      <a:round/>
                      <a:headEnd len="sm" w="sm" type="none"/>
                      <a:tailEnd len="sm" w="sm" type="none"/>
                    </a:lnB>
                    <a:solidFill>
                      <a:srgbClr val="48759D"/>
                    </a:solidFill>
                  </a:tcPr>
                </a:tc>
                <a:tc>
                  <a:txBody>
                    <a:bodyPr/>
                    <a:lstStyle/>
                    <a:p>
                      <a:pPr indent="0" lvl="0" marL="0" rtl="0" algn="l">
                        <a:spcBef>
                          <a:spcPts val="0"/>
                        </a:spcBef>
                        <a:spcAft>
                          <a:spcPts val="0"/>
                        </a:spcAft>
                        <a:buNone/>
                      </a:pPr>
                      <a:r>
                        <a:rPr lang="en" sz="1600"/>
                        <a:t>Adopted</a:t>
                      </a:r>
                      <a:endParaRPr sz="1600"/>
                    </a:p>
                  </a:txBody>
                  <a:tcPr marT="0" marB="0" marR="0" marL="0" anchor="ctr">
                    <a:lnL cap="flat" cmpd="sng">
                      <a:solidFill>
                        <a:srgbClr val="FFFFFF"/>
                      </a:solidFill>
                      <a:prstDash val="solid"/>
                      <a:round/>
                      <a:headEnd len="sm" w="sm" type="none"/>
                      <a:tailEnd len="sm" w="sm" type="none"/>
                    </a:lnL>
                    <a:lnR cap="flat" cmpd="sng">
                      <a:solidFill>
                        <a:srgbClr val="FFFFFF"/>
                      </a:solidFill>
                      <a:prstDash val="solid"/>
                      <a:round/>
                      <a:headEnd len="sm" w="sm" type="none"/>
                      <a:tailEnd len="sm" w="sm" type="none"/>
                    </a:lnR>
                    <a:lnT cap="flat" cmpd="sng">
                      <a:solidFill>
                        <a:srgbClr val="FFFFFF"/>
                      </a:solidFill>
                      <a:prstDash val="solid"/>
                      <a:round/>
                      <a:headEnd len="sm" w="sm" type="none"/>
                      <a:tailEnd len="sm" w="sm" type="none"/>
                    </a:lnT>
                    <a:lnB cap="flat" cmpd="sng">
                      <a:solidFill>
                        <a:srgbClr val="000000"/>
                      </a:solidFill>
                      <a:prstDash val="solid"/>
                      <a:round/>
                      <a:headEnd len="sm" w="sm" type="none"/>
                      <a:tailEnd len="sm" w="sm" type="none"/>
                    </a:lnB>
                    <a:solidFill>
                      <a:srgbClr val="48759D"/>
                    </a:solidFill>
                  </a:tcPr>
                </a:tc>
              </a:tr>
              <a:tr h="649050">
                <a:tc>
                  <a:txBody>
                    <a:bodyPr/>
                    <a:lstStyle/>
                    <a:p>
                      <a:pPr indent="0" lvl="0" marL="0" rtl="0" algn="l">
                        <a:spcBef>
                          <a:spcPts val="0"/>
                        </a:spcBef>
                        <a:spcAft>
                          <a:spcPts val="0"/>
                        </a:spcAft>
                        <a:buNone/>
                      </a:pPr>
                      <a:r>
                        <a:rPr lang="en" sz="1600">
                          <a:solidFill>
                            <a:schemeClr val="dk1"/>
                          </a:solidFill>
                          <a:uFill>
                            <a:noFill/>
                          </a:uFill>
                          <a:hlinkClick r:id="rId12">
                            <a:extLst>
                              <a:ext uri="{A12FA001-AC4F-418D-AE19-62706E023703}">
                                <ahyp:hlinkClr val="tx"/>
                              </a:ext>
                            </a:extLst>
                          </a:hlinkClick>
                        </a:rPr>
                        <a:t>Department of Health And Mental Hygiene</a:t>
                      </a:r>
                      <a:endParaRPr sz="1600">
                        <a:solidFill>
                          <a:schemeClr val="dk1"/>
                        </a:solidFill>
                      </a:endParaRPr>
                    </a:p>
                  </a:txBody>
                  <a:tcPr marT="0" marB="12700" marR="1270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t>$2.20b</a:t>
                      </a:r>
                      <a:endParaRPr sz="1600"/>
                    </a:p>
                  </a:txBody>
                  <a:tcPr marT="0" marB="0" marR="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446200">
                <a:tc>
                  <a:txBody>
                    <a:bodyPr/>
                    <a:lstStyle/>
                    <a:p>
                      <a:pPr indent="0" lvl="0" marL="0" rtl="0" algn="l">
                        <a:spcBef>
                          <a:spcPts val="0"/>
                        </a:spcBef>
                        <a:spcAft>
                          <a:spcPts val="0"/>
                        </a:spcAft>
                        <a:buNone/>
                      </a:pPr>
                      <a:r>
                        <a:rPr lang="en" sz="1600">
                          <a:solidFill>
                            <a:schemeClr val="dk1"/>
                          </a:solidFill>
                          <a:uFill>
                            <a:noFill/>
                          </a:uFill>
                          <a:hlinkClick r:id="rId13">
                            <a:extLst>
                              <a:ext uri="{A12FA001-AC4F-418D-AE19-62706E023703}">
                                <ahyp:hlinkClr val="tx"/>
                              </a:ext>
                            </a:extLst>
                          </a:hlinkClick>
                        </a:rPr>
                        <a:t>Fire Department</a:t>
                      </a:r>
                      <a:endParaRPr sz="1600">
                        <a:solidFill>
                          <a:schemeClr val="dk1"/>
                        </a:solidFill>
                      </a:endParaRPr>
                    </a:p>
                  </a:txBody>
                  <a:tcPr marT="0" marB="12700" marR="1270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t>$2.30b</a:t>
                      </a:r>
                      <a:endParaRPr sz="1600"/>
                    </a:p>
                  </a:txBody>
                  <a:tcPr marT="0" marB="0" marR="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446200">
                <a:tc>
                  <a:txBody>
                    <a:bodyPr/>
                    <a:lstStyle/>
                    <a:p>
                      <a:pPr indent="0" lvl="0" marL="0" rtl="0" algn="l">
                        <a:spcBef>
                          <a:spcPts val="0"/>
                        </a:spcBef>
                        <a:spcAft>
                          <a:spcPts val="0"/>
                        </a:spcAft>
                        <a:buNone/>
                      </a:pPr>
                      <a:r>
                        <a:rPr lang="en" sz="1600">
                          <a:solidFill>
                            <a:schemeClr val="dk1"/>
                          </a:solidFill>
                          <a:uFill>
                            <a:noFill/>
                          </a:uFill>
                          <a:hlinkClick r:id="rId14">
                            <a:extLst>
                              <a:ext uri="{A12FA001-AC4F-418D-AE19-62706E023703}">
                                <ahyp:hlinkClr val="tx"/>
                              </a:ext>
                            </a:extLst>
                          </a:hlinkClick>
                        </a:rPr>
                        <a:t>Department of Sanitation</a:t>
                      </a:r>
                      <a:endParaRPr sz="1600">
                        <a:solidFill>
                          <a:schemeClr val="dk1"/>
                        </a:solidFill>
                      </a:endParaRPr>
                    </a:p>
                  </a:txBody>
                  <a:tcPr marT="0" marB="12700" marR="1270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t>$1.90b</a:t>
                      </a:r>
                      <a:endParaRPr sz="1600"/>
                    </a:p>
                  </a:txBody>
                  <a:tcPr marT="0" marB="0" marR="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649050">
                <a:tc>
                  <a:txBody>
                    <a:bodyPr/>
                    <a:lstStyle/>
                    <a:p>
                      <a:pPr indent="0" lvl="0" marL="0" rtl="0" algn="l">
                        <a:spcBef>
                          <a:spcPts val="0"/>
                        </a:spcBef>
                        <a:spcAft>
                          <a:spcPts val="0"/>
                        </a:spcAft>
                        <a:buNone/>
                      </a:pPr>
                      <a:r>
                        <a:rPr lang="en" sz="1600">
                          <a:solidFill>
                            <a:schemeClr val="dk1"/>
                          </a:solidFill>
                          <a:uFill>
                            <a:noFill/>
                          </a:uFill>
                          <a:hlinkClick r:id="rId15">
                            <a:extLst>
                              <a:ext uri="{A12FA001-AC4F-418D-AE19-62706E023703}">
                                <ahyp:hlinkClr val="tx"/>
                              </a:ext>
                            </a:extLst>
                          </a:hlinkClick>
                        </a:rPr>
                        <a:t>Health And Hospitals Corporation</a:t>
                      </a:r>
                      <a:endParaRPr sz="1600">
                        <a:solidFill>
                          <a:schemeClr val="dk1"/>
                        </a:solidFill>
                      </a:endParaRPr>
                    </a:p>
                  </a:txBody>
                  <a:tcPr marT="0" marB="12700" marR="1270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t>$1.82b</a:t>
                      </a:r>
                      <a:endParaRPr sz="1600"/>
                    </a:p>
                  </a:txBody>
                  <a:tcPr marT="0" marB="0" marR="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649050">
                <a:tc>
                  <a:txBody>
                    <a:bodyPr/>
                    <a:lstStyle/>
                    <a:p>
                      <a:pPr indent="0" lvl="0" marL="0" rtl="0" algn="l">
                        <a:spcBef>
                          <a:spcPts val="0"/>
                        </a:spcBef>
                        <a:spcAft>
                          <a:spcPts val="0"/>
                        </a:spcAft>
                        <a:buNone/>
                      </a:pPr>
                      <a:r>
                        <a:rPr lang="en" sz="1600">
                          <a:solidFill>
                            <a:schemeClr val="dk1"/>
                          </a:solidFill>
                          <a:uFill>
                            <a:noFill/>
                          </a:uFill>
                          <a:hlinkClick r:id="rId16">
                            <a:extLst>
                              <a:ext uri="{A12FA001-AC4F-418D-AE19-62706E023703}">
                                <ahyp:hlinkClr val="tx"/>
                              </a:ext>
                            </a:extLst>
                          </a:hlinkClick>
                        </a:rPr>
                        <a:t>Department of Citywide Administrative Services</a:t>
                      </a:r>
                      <a:endParaRPr sz="1600">
                        <a:solidFill>
                          <a:schemeClr val="dk1"/>
                        </a:solidFill>
                      </a:endParaRPr>
                    </a:p>
                  </a:txBody>
                  <a:tcPr marT="0" marB="12700" marR="1270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t>$1.64b</a:t>
                      </a:r>
                      <a:endParaRPr sz="1600"/>
                    </a:p>
                  </a:txBody>
                  <a:tcPr marT="0" marB="0" marR="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649050">
                <a:tc>
                  <a:txBody>
                    <a:bodyPr/>
                    <a:lstStyle/>
                    <a:p>
                      <a:pPr indent="0" lvl="0" marL="0" rtl="0" algn="l">
                        <a:spcBef>
                          <a:spcPts val="0"/>
                        </a:spcBef>
                        <a:spcAft>
                          <a:spcPts val="0"/>
                        </a:spcAft>
                        <a:buNone/>
                      </a:pPr>
                      <a:r>
                        <a:rPr lang="en" sz="1600">
                          <a:solidFill>
                            <a:schemeClr val="dk1"/>
                          </a:solidFill>
                          <a:uFill>
                            <a:noFill/>
                          </a:uFill>
                          <a:hlinkClick r:id="rId17">
                            <a:extLst>
                              <a:ext uri="{A12FA001-AC4F-418D-AE19-62706E023703}">
                                <ahyp:hlinkClr val="tx"/>
                              </a:ext>
                            </a:extLst>
                          </a:hlinkClick>
                        </a:rPr>
                        <a:t>Department of Environmental Protection</a:t>
                      </a:r>
                      <a:endParaRPr sz="1600">
                        <a:solidFill>
                          <a:schemeClr val="dk1"/>
                        </a:solidFill>
                      </a:endParaRPr>
                    </a:p>
                  </a:txBody>
                  <a:tcPr marT="0" marB="12700" marR="1270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600"/>
                        <a:t>$1.66b</a:t>
                      </a:r>
                      <a:endParaRPr sz="1600"/>
                    </a:p>
                  </a:txBody>
                  <a:tcPr marT="0" marB="0" marR="0" marL="0" anchor="ctr">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Zoning</a:t>
            </a:r>
            <a:endParaRPr b="1">
              <a:latin typeface="Helvetica Neue"/>
              <a:ea typeface="Helvetica Neue"/>
              <a:cs typeface="Helvetica Neue"/>
              <a:sym typeface="Helvetica Neue"/>
            </a:endParaRPr>
          </a:p>
        </p:txBody>
      </p:sp>
      <p:sp>
        <p:nvSpPr>
          <p:cNvPr id="952" name="Google Shape;952;p38"/>
          <p:cNvSpPr txBox="1"/>
          <p:nvPr>
            <p:ph idx="1" type="body"/>
          </p:nvPr>
        </p:nvSpPr>
        <p:spPr>
          <a:xfrm>
            <a:off x="311700" y="1152475"/>
            <a:ext cx="8520600" cy="3733800"/>
          </a:xfrm>
          <a:prstGeom prst="rect">
            <a:avLst/>
          </a:prstGeom>
        </p:spPr>
        <p:txBody>
          <a:bodyPr anchorCtr="0" anchor="t" bIns="91425" lIns="91425" spcFirstLastPara="1" rIns="91425" wrap="square" tIns="91425">
            <a:normAutofit/>
          </a:bodyPr>
          <a:lstStyle/>
          <a:p>
            <a:pPr indent="-330200" lvl="0" marL="457200" rtl="0" algn="l">
              <a:lnSpc>
                <a:spcPct val="180000"/>
              </a:lnSpc>
              <a:spcBef>
                <a:spcPts val="0"/>
              </a:spcBef>
              <a:spcAft>
                <a:spcPts val="0"/>
              </a:spcAft>
              <a:buClr>
                <a:schemeClr val="dk1"/>
              </a:buClr>
              <a:buSzPts val="1600"/>
              <a:buFont typeface="Helvetica Neue"/>
              <a:buChar char="●"/>
            </a:pPr>
            <a:r>
              <a:rPr lang="en" sz="1600">
                <a:solidFill>
                  <a:schemeClr val="dk1"/>
                </a:solidFill>
                <a:latin typeface="Helvetica Neue"/>
                <a:ea typeface="Helvetica Neue"/>
                <a:cs typeface="Helvetica Neue"/>
                <a:sym typeface="Helvetica Neue"/>
              </a:rPr>
              <a:t>Map - zoning districts specify what land can be used for</a:t>
            </a:r>
            <a:endParaRPr sz="1600">
              <a:solidFill>
                <a:schemeClr val="dk1"/>
              </a:solidFill>
              <a:latin typeface="Helvetica Neue"/>
              <a:ea typeface="Helvetica Neue"/>
              <a:cs typeface="Helvetica Neue"/>
              <a:sym typeface="Helvetica Neue"/>
            </a:endParaRPr>
          </a:p>
          <a:p>
            <a:pPr indent="-330200" lvl="1" marL="914400" rtl="0" algn="l">
              <a:lnSpc>
                <a:spcPct val="180000"/>
              </a:lnSpc>
              <a:spcBef>
                <a:spcPts val="0"/>
              </a:spcBef>
              <a:spcAft>
                <a:spcPts val="0"/>
              </a:spcAft>
              <a:buClr>
                <a:schemeClr val="dk1"/>
              </a:buClr>
              <a:buSzPts val="1600"/>
              <a:buFont typeface="Helvetica Neue"/>
              <a:buChar char="○"/>
            </a:pPr>
            <a:r>
              <a:rPr lang="en" sz="1600">
                <a:solidFill>
                  <a:schemeClr val="dk1"/>
                </a:solidFill>
                <a:highlight>
                  <a:srgbClr val="FFFF00"/>
                </a:highlight>
                <a:latin typeface="Helvetica Neue"/>
                <a:ea typeface="Helvetica Neue"/>
                <a:cs typeface="Helvetica Neue"/>
                <a:sym typeface="Helvetica Neue"/>
              </a:rPr>
              <a:t>Residential</a:t>
            </a:r>
            <a:endParaRPr sz="1600">
              <a:solidFill>
                <a:schemeClr val="dk1"/>
              </a:solidFill>
              <a:highlight>
                <a:srgbClr val="FFFF00"/>
              </a:highlight>
              <a:latin typeface="Helvetica Neue"/>
              <a:ea typeface="Helvetica Neue"/>
              <a:cs typeface="Helvetica Neue"/>
              <a:sym typeface="Helvetica Neue"/>
            </a:endParaRPr>
          </a:p>
          <a:p>
            <a:pPr indent="-330200" lvl="1" marL="914400" rtl="0" algn="l">
              <a:lnSpc>
                <a:spcPct val="180000"/>
              </a:lnSpc>
              <a:spcBef>
                <a:spcPts val="0"/>
              </a:spcBef>
              <a:spcAft>
                <a:spcPts val="0"/>
              </a:spcAft>
              <a:buClr>
                <a:schemeClr val="dk1"/>
              </a:buClr>
              <a:buSzPts val="1600"/>
              <a:buFont typeface="Helvetica Neue"/>
              <a:buChar char="○"/>
            </a:pPr>
            <a:r>
              <a:rPr lang="en" sz="1600">
                <a:solidFill>
                  <a:schemeClr val="dk1"/>
                </a:solidFill>
                <a:highlight>
                  <a:srgbClr val="EA9999"/>
                </a:highlight>
                <a:latin typeface="Helvetica Neue"/>
                <a:ea typeface="Helvetica Neue"/>
                <a:cs typeface="Helvetica Neue"/>
                <a:sym typeface="Helvetica Neue"/>
              </a:rPr>
              <a:t>Commercial - retail, restaurants, hotels</a:t>
            </a:r>
            <a:endParaRPr sz="1600">
              <a:solidFill>
                <a:schemeClr val="dk1"/>
              </a:solidFill>
              <a:latin typeface="Helvetica Neue"/>
              <a:ea typeface="Helvetica Neue"/>
              <a:cs typeface="Helvetica Neue"/>
              <a:sym typeface="Helvetica Neue"/>
            </a:endParaRPr>
          </a:p>
          <a:p>
            <a:pPr indent="-330200" lvl="1" marL="914400" rtl="0" algn="l">
              <a:lnSpc>
                <a:spcPct val="180000"/>
              </a:lnSpc>
              <a:spcBef>
                <a:spcPts val="0"/>
              </a:spcBef>
              <a:spcAft>
                <a:spcPts val="0"/>
              </a:spcAft>
              <a:buClr>
                <a:schemeClr val="dk1"/>
              </a:buClr>
              <a:buSzPts val="1600"/>
              <a:buFont typeface="Helvetica Neue"/>
              <a:buChar char="○"/>
            </a:pPr>
            <a:r>
              <a:rPr lang="en" sz="1600">
                <a:solidFill>
                  <a:schemeClr val="dk1"/>
                </a:solidFill>
                <a:highlight>
                  <a:srgbClr val="D9D2E9"/>
                </a:highlight>
                <a:latin typeface="Helvetica Neue"/>
                <a:ea typeface="Helvetica Neue"/>
                <a:cs typeface="Helvetica Neue"/>
                <a:sym typeface="Helvetica Neue"/>
              </a:rPr>
              <a:t>I</a:t>
            </a:r>
            <a:r>
              <a:rPr lang="en" sz="1600">
                <a:solidFill>
                  <a:schemeClr val="dk1"/>
                </a:solidFill>
                <a:highlight>
                  <a:srgbClr val="D9D2E9"/>
                </a:highlight>
                <a:latin typeface="Helvetica Neue"/>
                <a:ea typeface="Helvetica Neue"/>
                <a:cs typeface="Helvetica Neue"/>
                <a:sym typeface="Helvetica Neue"/>
              </a:rPr>
              <a:t>n</a:t>
            </a:r>
            <a:r>
              <a:rPr lang="en" sz="1600">
                <a:solidFill>
                  <a:schemeClr val="dk1"/>
                </a:solidFill>
                <a:highlight>
                  <a:srgbClr val="D9D2E9"/>
                </a:highlight>
                <a:latin typeface="Helvetica Neue"/>
                <a:ea typeface="Helvetica Neue"/>
                <a:cs typeface="Helvetica Neue"/>
                <a:sym typeface="Helvetica Neue"/>
              </a:rPr>
              <a:t>dustrial</a:t>
            </a:r>
            <a:endParaRPr sz="1600">
              <a:solidFill>
                <a:schemeClr val="dk1"/>
              </a:solidFill>
              <a:highlight>
                <a:srgbClr val="D9D2E9"/>
              </a:highlight>
              <a:latin typeface="Helvetica Neue"/>
              <a:ea typeface="Helvetica Neue"/>
              <a:cs typeface="Helvetica Neue"/>
              <a:sym typeface="Helvetica Neue"/>
            </a:endParaRPr>
          </a:p>
          <a:p>
            <a:pPr indent="-330200" lvl="1" marL="914400" rtl="0" algn="l">
              <a:lnSpc>
                <a:spcPct val="180000"/>
              </a:lnSpc>
              <a:spcBef>
                <a:spcPts val="0"/>
              </a:spcBef>
              <a:spcAft>
                <a:spcPts val="0"/>
              </a:spcAft>
              <a:buClr>
                <a:schemeClr val="dk1"/>
              </a:buClr>
              <a:buSzPts val="1600"/>
              <a:buFont typeface="Helvetica Neue"/>
              <a:buChar char="○"/>
            </a:pPr>
            <a:r>
              <a:rPr lang="en" sz="1600">
                <a:solidFill>
                  <a:schemeClr val="dk1"/>
                </a:solidFill>
                <a:highlight>
                  <a:srgbClr val="C9DAF8"/>
                </a:highlight>
                <a:latin typeface="Helvetica Neue"/>
                <a:ea typeface="Helvetica Neue"/>
                <a:cs typeface="Helvetica Neue"/>
                <a:sym typeface="Helvetica Neue"/>
              </a:rPr>
              <a:t>Institutional - schools, government</a:t>
            </a:r>
            <a:endParaRPr sz="1600">
              <a:solidFill>
                <a:schemeClr val="dk1"/>
              </a:solidFill>
              <a:highlight>
                <a:srgbClr val="C9DAF8"/>
              </a:highlight>
              <a:latin typeface="Helvetica Neue"/>
              <a:ea typeface="Helvetica Neue"/>
              <a:cs typeface="Helvetica Neue"/>
              <a:sym typeface="Helvetica Neue"/>
            </a:endParaRPr>
          </a:p>
          <a:p>
            <a:pPr indent="-330200" lvl="1" marL="914400" rtl="0" algn="l">
              <a:lnSpc>
                <a:spcPct val="180000"/>
              </a:lnSpc>
              <a:spcBef>
                <a:spcPts val="0"/>
              </a:spcBef>
              <a:spcAft>
                <a:spcPts val="0"/>
              </a:spcAft>
              <a:buClr>
                <a:schemeClr val="dk1"/>
              </a:buClr>
              <a:buSzPts val="1600"/>
              <a:buFont typeface="Helvetica Neue"/>
              <a:buChar char="○"/>
            </a:pPr>
            <a:r>
              <a:rPr lang="en" sz="1600">
                <a:solidFill>
                  <a:schemeClr val="dk1"/>
                </a:solidFill>
                <a:highlight>
                  <a:srgbClr val="B6D7A8"/>
                </a:highlight>
                <a:latin typeface="Helvetica Neue"/>
                <a:ea typeface="Helvetica Neue"/>
                <a:cs typeface="Helvetica Neue"/>
                <a:sym typeface="Helvetica Neue"/>
              </a:rPr>
              <a:t>Open Space</a:t>
            </a:r>
            <a:endParaRPr sz="1600">
              <a:solidFill>
                <a:schemeClr val="dk1"/>
              </a:solidFill>
              <a:latin typeface="Helvetica Neue"/>
              <a:ea typeface="Helvetica Neue"/>
              <a:cs typeface="Helvetica Neue"/>
              <a:sym typeface="Helvetica Neue"/>
            </a:endParaRPr>
          </a:p>
          <a:p>
            <a:pPr indent="-330200" lvl="0" marL="457200" rtl="0" algn="l">
              <a:lnSpc>
                <a:spcPct val="180000"/>
              </a:lnSpc>
              <a:spcBef>
                <a:spcPts val="0"/>
              </a:spcBef>
              <a:spcAft>
                <a:spcPts val="0"/>
              </a:spcAft>
              <a:buClr>
                <a:schemeClr val="dk1"/>
              </a:buClr>
              <a:buSzPts val="1600"/>
              <a:buFont typeface="Helvetica Neue"/>
              <a:buChar char="●"/>
            </a:pPr>
            <a:r>
              <a:rPr lang="en" sz="1600">
                <a:solidFill>
                  <a:schemeClr val="dk1"/>
                </a:solidFill>
                <a:latin typeface="Helvetica Neue"/>
                <a:ea typeface="Helvetica Neue"/>
                <a:cs typeface="Helvetica Neue"/>
                <a:sym typeface="Helvetica Neue"/>
              </a:rPr>
              <a:t>Zoning resolution (ZR) - regulations on land use in NYC</a:t>
            </a:r>
            <a:endParaRPr sz="1600">
              <a:solidFill>
                <a:schemeClr val="dk1"/>
              </a:solidFill>
              <a:latin typeface="Helvetica Neue"/>
              <a:ea typeface="Helvetica Neue"/>
              <a:cs typeface="Helvetica Neue"/>
              <a:sym typeface="Helvetica Neue"/>
            </a:endParaRPr>
          </a:p>
          <a:p>
            <a:pPr indent="-330200" lvl="1" marL="914400" rtl="0" algn="l">
              <a:lnSpc>
                <a:spcPct val="180000"/>
              </a:lnSpc>
              <a:spcBef>
                <a:spcPts val="0"/>
              </a:spcBef>
              <a:spcAft>
                <a:spcPts val="0"/>
              </a:spcAft>
              <a:buClr>
                <a:schemeClr val="dk1"/>
              </a:buClr>
              <a:buSzPts val="1600"/>
              <a:buFont typeface="Helvetica Neue"/>
              <a:buChar char="○"/>
            </a:pPr>
            <a:r>
              <a:rPr lang="en" sz="1600">
                <a:solidFill>
                  <a:schemeClr val="dk1"/>
                </a:solidFill>
                <a:latin typeface="Helvetica Neue"/>
                <a:ea typeface="Helvetica Neue"/>
                <a:cs typeface="Helvetica Neue"/>
                <a:sym typeface="Helvetica Neue"/>
              </a:rPr>
              <a:t>Maintained by Department of City Planning (DCP)</a:t>
            </a:r>
            <a:endParaRPr sz="1800">
              <a:latin typeface="Helvetica Neue"/>
              <a:ea typeface="Helvetica Neue"/>
              <a:cs typeface="Helvetica Neue"/>
              <a:sym typeface="Helvetica Neue"/>
            </a:endParaRPr>
          </a:p>
        </p:txBody>
      </p:sp>
      <p:pic>
        <p:nvPicPr>
          <p:cNvPr id="953" name="Google Shape;953;p38"/>
          <p:cNvPicPr preferRelativeResize="0"/>
          <p:nvPr/>
        </p:nvPicPr>
        <p:blipFill>
          <a:blip r:embed="rId3">
            <a:alphaModFix/>
          </a:blip>
          <a:stretch>
            <a:fillRect/>
          </a:stretch>
        </p:blipFill>
        <p:spPr>
          <a:xfrm>
            <a:off x="5242875" y="1685500"/>
            <a:ext cx="3589424" cy="1895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1"/>
          <p:cNvSpPr txBox="1"/>
          <p:nvPr/>
        </p:nvSpPr>
        <p:spPr>
          <a:xfrm>
            <a:off x="285432" y="379538"/>
            <a:ext cx="622968" cy="86967"/>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b="1" lang="en" sz="500">
                <a:solidFill>
                  <a:srgbClr val="002E73"/>
                </a:solidFill>
                <a:latin typeface="Verdana"/>
                <a:ea typeface="Verdana"/>
                <a:cs typeface="Verdana"/>
                <a:sym typeface="Verdana"/>
              </a:rPr>
              <a:t>Office of the Mayor</a:t>
            </a:r>
            <a:endParaRPr sz="500">
              <a:latin typeface="Verdana"/>
              <a:ea typeface="Verdana"/>
              <a:cs typeface="Verdana"/>
              <a:sym typeface="Verdana"/>
            </a:endParaRPr>
          </a:p>
        </p:txBody>
      </p:sp>
      <p:sp>
        <p:nvSpPr>
          <p:cNvPr id="179" name="Google Shape;179;p21"/>
          <p:cNvSpPr txBox="1"/>
          <p:nvPr/>
        </p:nvSpPr>
        <p:spPr>
          <a:xfrm>
            <a:off x="1002818" y="215387"/>
            <a:ext cx="710197" cy="116785"/>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b="1" lang="en" sz="700">
                <a:solidFill>
                  <a:srgbClr val="002E73"/>
                </a:solidFill>
                <a:latin typeface="Verdana"/>
                <a:ea typeface="Verdana"/>
                <a:cs typeface="Verdana"/>
                <a:sym typeface="Verdana"/>
              </a:rPr>
              <a:t>December 2023</a:t>
            </a:r>
            <a:endParaRPr sz="700">
              <a:latin typeface="Verdana"/>
              <a:ea typeface="Verdana"/>
              <a:cs typeface="Verdana"/>
              <a:sym typeface="Verdana"/>
            </a:endParaRPr>
          </a:p>
        </p:txBody>
      </p:sp>
      <p:pic>
        <p:nvPicPr>
          <p:cNvPr id="180" name="Google Shape;180;p21"/>
          <p:cNvPicPr preferRelativeResize="0"/>
          <p:nvPr/>
        </p:nvPicPr>
        <p:blipFill rotWithShape="1">
          <a:blip r:embed="rId3">
            <a:alphaModFix/>
          </a:blip>
          <a:srcRect b="0" l="0" r="0" t="0"/>
          <a:stretch/>
        </p:blipFill>
        <p:spPr>
          <a:xfrm>
            <a:off x="4486916" y="447298"/>
            <a:ext cx="101901" cy="108709"/>
          </a:xfrm>
          <a:prstGeom prst="rect">
            <a:avLst/>
          </a:prstGeom>
          <a:noFill/>
          <a:ln>
            <a:noFill/>
          </a:ln>
        </p:spPr>
      </p:pic>
      <p:sp>
        <p:nvSpPr>
          <p:cNvPr id="181" name="Google Shape;181;p21"/>
          <p:cNvSpPr txBox="1"/>
          <p:nvPr/>
        </p:nvSpPr>
        <p:spPr>
          <a:xfrm>
            <a:off x="4301891" y="428724"/>
            <a:ext cx="485400" cy="226800"/>
          </a:xfrm>
          <a:prstGeom prst="rect">
            <a:avLst/>
          </a:prstGeom>
          <a:noFill/>
          <a:ln cap="flat" cmpd="sng" w="9525">
            <a:solidFill>
              <a:srgbClr val="231F20"/>
            </a:solidFill>
            <a:prstDash val="solid"/>
            <a:round/>
            <a:headEnd len="sm" w="sm" type="none"/>
            <a:tailEnd len="sm" w="sm" type="none"/>
          </a:ln>
        </p:spPr>
        <p:txBody>
          <a:bodyPr anchorCtr="0" anchor="t" bIns="0" lIns="0" spcFirstLastPara="1" rIns="0" wrap="square" tIns="0">
            <a:spAutoFit/>
          </a:bodyPr>
          <a:lstStyle/>
          <a:p>
            <a:pPr indent="0" lvl="0" marL="0" rtl="0" algn="l">
              <a:lnSpc>
                <a:spcPct val="100000"/>
              </a:lnSpc>
              <a:spcBef>
                <a:spcPts val="0"/>
              </a:spcBef>
              <a:spcAft>
                <a:spcPts val="0"/>
              </a:spcAft>
              <a:buNone/>
            </a:pPr>
            <a:r>
              <a:t/>
            </a:r>
            <a:endParaRPr sz="5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500">
              <a:latin typeface="Times New Roman"/>
              <a:ea typeface="Times New Roman"/>
              <a:cs typeface="Times New Roman"/>
              <a:sym typeface="Times New Roman"/>
            </a:endParaRPr>
          </a:p>
          <a:p>
            <a:pPr indent="0" lvl="0" marL="152400" rtl="0" algn="l">
              <a:lnSpc>
                <a:spcPct val="100000"/>
              </a:lnSpc>
              <a:spcBef>
                <a:spcPts val="0"/>
              </a:spcBef>
              <a:spcAft>
                <a:spcPts val="0"/>
              </a:spcAft>
              <a:buNone/>
            </a:pPr>
            <a:r>
              <a:rPr lang="en" sz="500">
                <a:solidFill>
                  <a:srgbClr val="231F20"/>
                </a:solidFill>
                <a:latin typeface="Verdana"/>
                <a:ea typeface="Verdana"/>
                <a:cs typeface="Verdana"/>
                <a:sym typeface="Verdana"/>
              </a:rPr>
              <a:t>Mayor</a:t>
            </a:r>
            <a:endParaRPr sz="500">
              <a:latin typeface="Verdana"/>
              <a:ea typeface="Verdana"/>
              <a:cs typeface="Verdana"/>
              <a:sym typeface="Verdana"/>
            </a:endParaRPr>
          </a:p>
        </p:txBody>
      </p:sp>
      <p:sp>
        <p:nvSpPr>
          <p:cNvPr id="182" name="Google Shape;182;p21"/>
          <p:cNvSpPr txBox="1"/>
          <p:nvPr/>
        </p:nvSpPr>
        <p:spPr>
          <a:xfrm>
            <a:off x="1267928" y="776140"/>
            <a:ext cx="3417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Borough Boards</a:t>
            </a:r>
            <a:endParaRPr sz="300">
              <a:latin typeface="Verdana"/>
              <a:ea typeface="Verdana"/>
              <a:cs typeface="Verdana"/>
              <a:sym typeface="Verdana"/>
            </a:endParaRPr>
          </a:p>
        </p:txBody>
      </p:sp>
      <p:grpSp>
        <p:nvGrpSpPr>
          <p:cNvPr id="183" name="Google Shape;183;p21"/>
          <p:cNvGrpSpPr/>
          <p:nvPr/>
        </p:nvGrpSpPr>
        <p:grpSpPr>
          <a:xfrm>
            <a:off x="1227682" y="724115"/>
            <a:ext cx="784813" cy="503610"/>
            <a:chOff x="2332596" y="1480413"/>
            <a:chExt cx="1491145" cy="1029602"/>
          </a:xfrm>
        </p:grpSpPr>
        <p:sp>
          <p:nvSpPr>
            <p:cNvPr id="184" name="Google Shape;184;p21"/>
            <p:cNvSpPr/>
            <p:nvPr/>
          </p:nvSpPr>
          <p:spPr>
            <a:xfrm>
              <a:off x="2332596" y="1480413"/>
              <a:ext cx="802005" cy="343535"/>
            </a:xfrm>
            <a:custGeom>
              <a:rect b="b" l="l" r="r" t="t"/>
              <a:pathLst>
                <a:path extrusionOk="0" h="343535" w="802005">
                  <a:moveTo>
                    <a:pt x="0" y="343382"/>
                  </a:moveTo>
                  <a:lnTo>
                    <a:pt x="801547" y="343382"/>
                  </a:lnTo>
                  <a:lnTo>
                    <a:pt x="801547" y="0"/>
                  </a:lnTo>
                  <a:lnTo>
                    <a:pt x="0" y="0"/>
                  </a:lnTo>
                  <a:lnTo>
                    <a:pt x="0" y="343382"/>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85" name="Google Shape;185;p21"/>
            <p:cNvSpPr/>
            <p:nvPr/>
          </p:nvSpPr>
          <p:spPr>
            <a:xfrm>
              <a:off x="2848381" y="2108060"/>
              <a:ext cx="975360" cy="401955"/>
            </a:xfrm>
            <a:custGeom>
              <a:rect b="b" l="l" r="r" t="t"/>
              <a:pathLst>
                <a:path extrusionOk="0" h="401955" w="975360">
                  <a:moveTo>
                    <a:pt x="974750" y="0"/>
                  </a:moveTo>
                  <a:lnTo>
                    <a:pt x="0" y="0"/>
                  </a:lnTo>
                  <a:lnTo>
                    <a:pt x="0" y="401421"/>
                  </a:lnTo>
                  <a:lnTo>
                    <a:pt x="974750" y="401421"/>
                  </a:lnTo>
                  <a:lnTo>
                    <a:pt x="974750"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186" name="Google Shape;186;p21"/>
          <p:cNvSpPr txBox="1"/>
          <p:nvPr/>
        </p:nvSpPr>
        <p:spPr>
          <a:xfrm>
            <a:off x="1615774" y="1097739"/>
            <a:ext cx="2802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Chief of Staff</a:t>
            </a:r>
            <a:endParaRPr sz="300">
              <a:latin typeface="Verdana"/>
              <a:ea typeface="Verdana"/>
              <a:cs typeface="Verdana"/>
              <a:sym typeface="Verdana"/>
            </a:endParaRPr>
          </a:p>
        </p:txBody>
      </p:sp>
      <p:grpSp>
        <p:nvGrpSpPr>
          <p:cNvPr id="187" name="Google Shape;187;p21"/>
          <p:cNvGrpSpPr/>
          <p:nvPr/>
        </p:nvGrpSpPr>
        <p:grpSpPr>
          <a:xfrm>
            <a:off x="1499148" y="1031116"/>
            <a:ext cx="1226178" cy="196608"/>
            <a:chOff x="2848381" y="2108060"/>
            <a:chExt cx="2329738" cy="401955"/>
          </a:xfrm>
        </p:grpSpPr>
        <p:sp>
          <p:nvSpPr>
            <p:cNvPr id="188" name="Google Shape;188;p21"/>
            <p:cNvSpPr/>
            <p:nvPr/>
          </p:nvSpPr>
          <p:spPr>
            <a:xfrm>
              <a:off x="2848381" y="2108060"/>
              <a:ext cx="975360" cy="401955"/>
            </a:xfrm>
            <a:custGeom>
              <a:rect b="b" l="l" r="r" t="t"/>
              <a:pathLst>
                <a:path extrusionOk="0" h="401955" w="975360">
                  <a:moveTo>
                    <a:pt x="0" y="401421"/>
                  </a:moveTo>
                  <a:lnTo>
                    <a:pt x="974750" y="401421"/>
                  </a:lnTo>
                  <a:lnTo>
                    <a:pt x="974750" y="0"/>
                  </a:lnTo>
                  <a:lnTo>
                    <a:pt x="0" y="0"/>
                  </a:lnTo>
                  <a:lnTo>
                    <a:pt x="0" y="40142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89" name="Google Shape;189;p21"/>
            <p:cNvSpPr/>
            <p:nvPr/>
          </p:nvSpPr>
          <p:spPr>
            <a:xfrm>
              <a:off x="4205300" y="2109889"/>
              <a:ext cx="972819" cy="398145"/>
            </a:xfrm>
            <a:custGeom>
              <a:rect b="b" l="l" r="r" t="t"/>
              <a:pathLst>
                <a:path extrusionOk="0" h="398144" w="972820">
                  <a:moveTo>
                    <a:pt x="972438" y="0"/>
                  </a:moveTo>
                  <a:lnTo>
                    <a:pt x="0" y="0"/>
                  </a:lnTo>
                  <a:lnTo>
                    <a:pt x="0" y="397764"/>
                  </a:lnTo>
                  <a:lnTo>
                    <a:pt x="972438" y="397764"/>
                  </a:lnTo>
                  <a:lnTo>
                    <a:pt x="972438" y="0"/>
                  </a:lnTo>
                  <a:close/>
                </a:path>
              </a:pathLst>
            </a:custGeom>
            <a:solidFill>
              <a:srgbClr val="FEBC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190" name="Google Shape;190;p21"/>
          <p:cNvSpPr txBox="1"/>
          <p:nvPr/>
        </p:nvSpPr>
        <p:spPr>
          <a:xfrm>
            <a:off x="2257398" y="1074718"/>
            <a:ext cx="423900" cy="100500"/>
          </a:xfrm>
          <a:prstGeom prst="rect">
            <a:avLst/>
          </a:prstGeom>
          <a:noFill/>
          <a:ln>
            <a:noFill/>
          </a:ln>
        </p:spPr>
        <p:txBody>
          <a:bodyPr anchorCtr="0" anchor="t" bIns="0" lIns="0" spcFirstLastPara="1" rIns="0" wrap="square" tIns="9125">
            <a:spAutoFit/>
          </a:bodyPr>
          <a:lstStyle/>
          <a:p>
            <a:pPr indent="-1270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Chief Counsel to the Mayor and City Hall</a:t>
            </a:r>
            <a:endParaRPr sz="300">
              <a:latin typeface="Verdana"/>
              <a:ea typeface="Verdana"/>
              <a:cs typeface="Verdana"/>
              <a:sym typeface="Verdana"/>
            </a:endParaRPr>
          </a:p>
        </p:txBody>
      </p:sp>
      <p:grpSp>
        <p:nvGrpSpPr>
          <p:cNvPr id="191" name="Google Shape;191;p21"/>
          <p:cNvGrpSpPr/>
          <p:nvPr/>
        </p:nvGrpSpPr>
        <p:grpSpPr>
          <a:xfrm>
            <a:off x="2213316" y="1032011"/>
            <a:ext cx="1239473" cy="506479"/>
            <a:chOff x="4205300" y="2109889"/>
            <a:chExt cx="2354999" cy="1035469"/>
          </a:xfrm>
        </p:grpSpPr>
        <p:sp>
          <p:nvSpPr>
            <p:cNvPr id="192" name="Google Shape;192;p21"/>
            <p:cNvSpPr/>
            <p:nvPr/>
          </p:nvSpPr>
          <p:spPr>
            <a:xfrm>
              <a:off x="4205300" y="2109889"/>
              <a:ext cx="972819" cy="398145"/>
            </a:xfrm>
            <a:custGeom>
              <a:rect b="b" l="l" r="r" t="t"/>
              <a:pathLst>
                <a:path extrusionOk="0" h="398144" w="972820">
                  <a:moveTo>
                    <a:pt x="0" y="397764"/>
                  </a:moveTo>
                  <a:lnTo>
                    <a:pt x="972438" y="397764"/>
                  </a:lnTo>
                  <a:lnTo>
                    <a:pt x="972438" y="0"/>
                  </a:lnTo>
                  <a:lnTo>
                    <a:pt x="0" y="0"/>
                  </a:lnTo>
                  <a:lnTo>
                    <a:pt x="0" y="397764"/>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93" name="Google Shape;193;p21"/>
            <p:cNvSpPr/>
            <p:nvPr/>
          </p:nvSpPr>
          <p:spPr>
            <a:xfrm>
              <a:off x="5584939" y="2738958"/>
              <a:ext cx="975360" cy="406400"/>
            </a:xfrm>
            <a:custGeom>
              <a:rect b="b" l="l" r="r" t="t"/>
              <a:pathLst>
                <a:path extrusionOk="0" h="406400" w="975359">
                  <a:moveTo>
                    <a:pt x="974750" y="0"/>
                  </a:moveTo>
                  <a:lnTo>
                    <a:pt x="0" y="0"/>
                  </a:lnTo>
                  <a:lnTo>
                    <a:pt x="0" y="405993"/>
                  </a:lnTo>
                  <a:lnTo>
                    <a:pt x="974750" y="405993"/>
                  </a:lnTo>
                  <a:lnTo>
                    <a:pt x="974750" y="0"/>
                  </a:lnTo>
                  <a:close/>
                </a:path>
              </a:pathLst>
            </a:custGeom>
            <a:solidFill>
              <a:srgbClr val="FEC89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194" name="Google Shape;194;p21"/>
          <p:cNvSpPr txBox="1"/>
          <p:nvPr/>
        </p:nvSpPr>
        <p:spPr>
          <a:xfrm>
            <a:off x="2994506" y="1385521"/>
            <a:ext cx="403200" cy="100500"/>
          </a:xfrm>
          <a:prstGeom prst="rect">
            <a:avLst/>
          </a:prstGeom>
          <a:noFill/>
          <a:ln>
            <a:noFill/>
          </a:ln>
        </p:spPr>
        <p:txBody>
          <a:bodyPr anchorCtr="0" anchor="t" bIns="0" lIns="0" spcFirstLastPara="1" rIns="0" wrap="square" tIns="9125">
            <a:spAutoFit/>
          </a:bodyPr>
          <a:lstStyle/>
          <a:p>
            <a:pPr indent="1270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Deputy Mayor for Strategic Initiatives</a:t>
            </a:r>
            <a:endParaRPr sz="300">
              <a:latin typeface="Verdana"/>
              <a:ea typeface="Verdana"/>
              <a:cs typeface="Verdana"/>
              <a:sym typeface="Verdana"/>
            </a:endParaRPr>
          </a:p>
        </p:txBody>
      </p:sp>
      <p:grpSp>
        <p:nvGrpSpPr>
          <p:cNvPr id="195" name="Google Shape;195;p21"/>
          <p:cNvGrpSpPr/>
          <p:nvPr/>
        </p:nvGrpSpPr>
        <p:grpSpPr>
          <a:xfrm>
            <a:off x="2939442" y="1339708"/>
            <a:ext cx="1904305" cy="235352"/>
            <a:chOff x="5584939" y="2738958"/>
            <a:chExt cx="3618179" cy="481165"/>
          </a:xfrm>
        </p:grpSpPr>
        <p:sp>
          <p:nvSpPr>
            <p:cNvPr id="196" name="Google Shape;196;p21"/>
            <p:cNvSpPr/>
            <p:nvPr/>
          </p:nvSpPr>
          <p:spPr>
            <a:xfrm>
              <a:off x="5584939" y="2738958"/>
              <a:ext cx="975360" cy="406400"/>
            </a:xfrm>
            <a:custGeom>
              <a:rect b="b" l="l" r="r" t="t"/>
              <a:pathLst>
                <a:path extrusionOk="0" h="406400" w="975359">
                  <a:moveTo>
                    <a:pt x="0" y="405993"/>
                  </a:moveTo>
                  <a:lnTo>
                    <a:pt x="974750" y="405993"/>
                  </a:lnTo>
                  <a:lnTo>
                    <a:pt x="974750" y="0"/>
                  </a:lnTo>
                  <a:lnTo>
                    <a:pt x="0" y="0"/>
                  </a:lnTo>
                  <a:lnTo>
                    <a:pt x="0" y="405993"/>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97" name="Google Shape;197;p21"/>
            <p:cNvSpPr/>
            <p:nvPr/>
          </p:nvSpPr>
          <p:spPr>
            <a:xfrm>
              <a:off x="6975805" y="2738958"/>
              <a:ext cx="1002030" cy="406400"/>
            </a:xfrm>
            <a:custGeom>
              <a:rect b="b" l="l" r="r" t="t"/>
              <a:pathLst>
                <a:path extrusionOk="0" h="406400" w="1002029">
                  <a:moveTo>
                    <a:pt x="1001801" y="0"/>
                  </a:moveTo>
                  <a:lnTo>
                    <a:pt x="0" y="0"/>
                  </a:lnTo>
                  <a:lnTo>
                    <a:pt x="0" y="405993"/>
                  </a:lnTo>
                  <a:lnTo>
                    <a:pt x="1001801" y="405993"/>
                  </a:lnTo>
                  <a:lnTo>
                    <a:pt x="1001801" y="0"/>
                  </a:lnTo>
                  <a:close/>
                </a:path>
              </a:pathLst>
            </a:custGeom>
            <a:solidFill>
              <a:srgbClr val="C1DE9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98" name="Google Shape;198;p21"/>
            <p:cNvSpPr/>
            <p:nvPr/>
          </p:nvSpPr>
          <p:spPr>
            <a:xfrm>
              <a:off x="6975805" y="2738958"/>
              <a:ext cx="1002030" cy="406400"/>
            </a:xfrm>
            <a:custGeom>
              <a:rect b="b" l="l" r="r" t="t"/>
              <a:pathLst>
                <a:path extrusionOk="0" h="406400" w="1002029">
                  <a:moveTo>
                    <a:pt x="0" y="405993"/>
                  </a:moveTo>
                  <a:lnTo>
                    <a:pt x="1001801" y="405993"/>
                  </a:lnTo>
                  <a:lnTo>
                    <a:pt x="1001801" y="0"/>
                  </a:lnTo>
                  <a:lnTo>
                    <a:pt x="0" y="0"/>
                  </a:lnTo>
                  <a:lnTo>
                    <a:pt x="0" y="405993"/>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199" name="Google Shape;199;p21"/>
            <p:cNvSpPr/>
            <p:nvPr/>
          </p:nvSpPr>
          <p:spPr>
            <a:xfrm>
              <a:off x="8267128" y="2818168"/>
              <a:ext cx="935990" cy="401955"/>
            </a:xfrm>
            <a:custGeom>
              <a:rect b="b" l="l" r="r" t="t"/>
              <a:pathLst>
                <a:path extrusionOk="0" h="401955" w="935990">
                  <a:moveTo>
                    <a:pt x="935431" y="0"/>
                  </a:moveTo>
                  <a:lnTo>
                    <a:pt x="0" y="0"/>
                  </a:lnTo>
                  <a:lnTo>
                    <a:pt x="0" y="401421"/>
                  </a:lnTo>
                  <a:lnTo>
                    <a:pt x="935431" y="401421"/>
                  </a:lnTo>
                  <a:lnTo>
                    <a:pt x="935431" y="0"/>
                  </a:lnTo>
                  <a:close/>
                </a:path>
              </a:pathLst>
            </a:custGeom>
            <a:solidFill>
              <a:srgbClr val="C2E9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200" name="Google Shape;200;p21"/>
          <p:cNvSpPr txBox="1"/>
          <p:nvPr/>
        </p:nvSpPr>
        <p:spPr>
          <a:xfrm>
            <a:off x="4415349" y="1424265"/>
            <a:ext cx="363900" cy="100500"/>
          </a:xfrm>
          <a:prstGeom prst="rect">
            <a:avLst/>
          </a:prstGeom>
          <a:noFill/>
          <a:ln>
            <a:noFill/>
          </a:ln>
        </p:spPr>
        <p:txBody>
          <a:bodyPr anchorCtr="0" anchor="t" bIns="0" lIns="0" spcFirstLastPara="1" rIns="0" wrap="square" tIns="9125">
            <a:spAutoFit/>
          </a:bodyPr>
          <a:lstStyle/>
          <a:p>
            <a:pPr indent="-114300" lvl="0" marL="114300" marR="0" rtl="0" algn="l">
              <a:lnSpc>
                <a:spcPct val="116666"/>
              </a:lnSpc>
              <a:spcBef>
                <a:spcPts val="0"/>
              </a:spcBef>
              <a:spcAft>
                <a:spcPts val="0"/>
              </a:spcAft>
              <a:buNone/>
            </a:pPr>
            <a:r>
              <a:rPr lang="en" sz="300">
                <a:solidFill>
                  <a:srgbClr val="231F20"/>
                </a:solidFill>
                <a:latin typeface="Verdana"/>
                <a:ea typeface="Verdana"/>
                <a:cs typeface="Verdana"/>
                <a:sym typeface="Verdana"/>
              </a:rPr>
              <a:t>Chief Technology Officer</a:t>
            </a:r>
            <a:endParaRPr sz="300">
              <a:latin typeface="Verdana"/>
              <a:ea typeface="Verdana"/>
              <a:cs typeface="Verdana"/>
              <a:sym typeface="Verdana"/>
            </a:endParaRPr>
          </a:p>
        </p:txBody>
      </p:sp>
      <p:grpSp>
        <p:nvGrpSpPr>
          <p:cNvPr id="201" name="Google Shape;201;p21"/>
          <p:cNvGrpSpPr/>
          <p:nvPr/>
        </p:nvGrpSpPr>
        <p:grpSpPr>
          <a:xfrm>
            <a:off x="4351120" y="1378452"/>
            <a:ext cx="1719273" cy="196608"/>
            <a:chOff x="8267128" y="2818168"/>
            <a:chExt cx="3266618" cy="401955"/>
          </a:xfrm>
        </p:grpSpPr>
        <p:sp>
          <p:nvSpPr>
            <p:cNvPr id="202" name="Google Shape;202;p21"/>
            <p:cNvSpPr/>
            <p:nvPr/>
          </p:nvSpPr>
          <p:spPr>
            <a:xfrm>
              <a:off x="8267128" y="2818168"/>
              <a:ext cx="935990" cy="401955"/>
            </a:xfrm>
            <a:custGeom>
              <a:rect b="b" l="l" r="r" t="t"/>
              <a:pathLst>
                <a:path extrusionOk="0" h="401955" w="935990">
                  <a:moveTo>
                    <a:pt x="0" y="401421"/>
                  </a:moveTo>
                  <a:lnTo>
                    <a:pt x="935431" y="401421"/>
                  </a:lnTo>
                  <a:lnTo>
                    <a:pt x="935431" y="0"/>
                  </a:lnTo>
                  <a:lnTo>
                    <a:pt x="0" y="0"/>
                  </a:lnTo>
                  <a:lnTo>
                    <a:pt x="0" y="40142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03" name="Google Shape;203;p21"/>
            <p:cNvSpPr/>
            <p:nvPr/>
          </p:nvSpPr>
          <p:spPr>
            <a:xfrm>
              <a:off x="9435401" y="2818168"/>
              <a:ext cx="865505" cy="401955"/>
            </a:xfrm>
            <a:custGeom>
              <a:rect b="b" l="l" r="r" t="t"/>
              <a:pathLst>
                <a:path extrusionOk="0" h="401955" w="865504">
                  <a:moveTo>
                    <a:pt x="865022" y="0"/>
                  </a:moveTo>
                  <a:lnTo>
                    <a:pt x="0" y="0"/>
                  </a:lnTo>
                  <a:lnTo>
                    <a:pt x="0" y="401421"/>
                  </a:lnTo>
                  <a:lnTo>
                    <a:pt x="865022" y="401421"/>
                  </a:lnTo>
                  <a:lnTo>
                    <a:pt x="865022" y="0"/>
                  </a:lnTo>
                  <a:close/>
                </a:path>
              </a:pathLst>
            </a:custGeom>
            <a:solidFill>
              <a:srgbClr val="EECDE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04" name="Google Shape;204;p21"/>
            <p:cNvSpPr/>
            <p:nvPr/>
          </p:nvSpPr>
          <p:spPr>
            <a:xfrm>
              <a:off x="9435401" y="2818168"/>
              <a:ext cx="865505" cy="401955"/>
            </a:xfrm>
            <a:custGeom>
              <a:rect b="b" l="l" r="r" t="t"/>
              <a:pathLst>
                <a:path extrusionOk="0" h="401955" w="865504">
                  <a:moveTo>
                    <a:pt x="0" y="401421"/>
                  </a:moveTo>
                  <a:lnTo>
                    <a:pt x="865022" y="401421"/>
                  </a:lnTo>
                  <a:lnTo>
                    <a:pt x="865022" y="0"/>
                  </a:lnTo>
                  <a:lnTo>
                    <a:pt x="0" y="0"/>
                  </a:lnTo>
                  <a:lnTo>
                    <a:pt x="0" y="40142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05" name="Google Shape;205;p21"/>
            <p:cNvSpPr/>
            <p:nvPr/>
          </p:nvSpPr>
          <p:spPr>
            <a:xfrm>
              <a:off x="10591406" y="2818168"/>
              <a:ext cx="942340" cy="401955"/>
            </a:xfrm>
            <a:custGeom>
              <a:rect b="b" l="l" r="r" t="t"/>
              <a:pathLst>
                <a:path extrusionOk="0" h="401955" w="942340">
                  <a:moveTo>
                    <a:pt x="941831" y="0"/>
                  </a:moveTo>
                  <a:lnTo>
                    <a:pt x="0" y="0"/>
                  </a:lnTo>
                  <a:lnTo>
                    <a:pt x="0" y="401421"/>
                  </a:lnTo>
                  <a:lnTo>
                    <a:pt x="941831" y="401421"/>
                  </a:lnTo>
                  <a:lnTo>
                    <a:pt x="941831" y="0"/>
                  </a:lnTo>
                  <a:close/>
                </a:path>
              </a:pathLst>
            </a:custGeom>
            <a:solidFill>
              <a:srgbClr val="D9DD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206" name="Google Shape;206;p21"/>
          <p:cNvSpPr txBox="1"/>
          <p:nvPr/>
        </p:nvSpPr>
        <p:spPr>
          <a:xfrm>
            <a:off x="5590961" y="1424265"/>
            <a:ext cx="462900" cy="100500"/>
          </a:xfrm>
          <a:prstGeom prst="rect">
            <a:avLst/>
          </a:prstGeom>
          <a:noFill/>
          <a:ln>
            <a:noFill/>
          </a:ln>
        </p:spPr>
        <p:txBody>
          <a:bodyPr anchorCtr="0" anchor="t" bIns="0" lIns="0" spcFirstLastPara="1" rIns="0" wrap="square" tIns="9125">
            <a:spAutoFit/>
          </a:bodyPr>
          <a:lstStyle/>
          <a:p>
            <a:pPr indent="-114300" lvl="0" marL="1143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Management and Budget</a:t>
            </a:r>
            <a:endParaRPr sz="300">
              <a:latin typeface="Verdana"/>
              <a:ea typeface="Verdana"/>
              <a:cs typeface="Verdana"/>
              <a:sym typeface="Verdana"/>
            </a:endParaRPr>
          </a:p>
        </p:txBody>
      </p:sp>
      <p:grpSp>
        <p:nvGrpSpPr>
          <p:cNvPr id="207" name="Google Shape;207;p21"/>
          <p:cNvGrpSpPr/>
          <p:nvPr/>
        </p:nvGrpSpPr>
        <p:grpSpPr>
          <a:xfrm>
            <a:off x="5574424" y="1339701"/>
            <a:ext cx="1172450" cy="1814226"/>
            <a:chOff x="10591406" y="2738945"/>
            <a:chExt cx="2227655" cy="3709085"/>
          </a:xfrm>
        </p:grpSpPr>
        <p:sp>
          <p:nvSpPr>
            <p:cNvPr id="208" name="Google Shape;208;p21"/>
            <p:cNvSpPr/>
            <p:nvPr/>
          </p:nvSpPr>
          <p:spPr>
            <a:xfrm>
              <a:off x="10591406" y="2818168"/>
              <a:ext cx="942340" cy="401955"/>
            </a:xfrm>
            <a:custGeom>
              <a:rect b="b" l="l" r="r" t="t"/>
              <a:pathLst>
                <a:path extrusionOk="0" h="401955" w="942340">
                  <a:moveTo>
                    <a:pt x="0" y="401421"/>
                  </a:moveTo>
                  <a:lnTo>
                    <a:pt x="941831" y="401421"/>
                  </a:lnTo>
                  <a:lnTo>
                    <a:pt x="941831" y="0"/>
                  </a:lnTo>
                  <a:lnTo>
                    <a:pt x="0" y="0"/>
                  </a:lnTo>
                  <a:lnTo>
                    <a:pt x="0" y="40142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09" name="Google Shape;209;p21"/>
            <p:cNvSpPr/>
            <p:nvPr/>
          </p:nvSpPr>
          <p:spPr>
            <a:xfrm>
              <a:off x="10591406" y="5036349"/>
              <a:ext cx="942340" cy="283210"/>
            </a:xfrm>
            <a:custGeom>
              <a:rect b="b" l="l" r="r" t="t"/>
              <a:pathLst>
                <a:path extrusionOk="0" h="283210" w="942340">
                  <a:moveTo>
                    <a:pt x="941831" y="0"/>
                  </a:moveTo>
                  <a:lnTo>
                    <a:pt x="0" y="0"/>
                  </a:lnTo>
                  <a:lnTo>
                    <a:pt x="0" y="282917"/>
                  </a:lnTo>
                  <a:lnTo>
                    <a:pt x="941831" y="282917"/>
                  </a:lnTo>
                  <a:lnTo>
                    <a:pt x="941831" y="0"/>
                  </a:lnTo>
                  <a:close/>
                </a:path>
              </a:pathLst>
            </a:custGeom>
            <a:solidFill>
              <a:srgbClr val="D9DD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10" name="Google Shape;210;p21"/>
            <p:cNvSpPr/>
            <p:nvPr/>
          </p:nvSpPr>
          <p:spPr>
            <a:xfrm>
              <a:off x="10591406" y="5036349"/>
              <a:ext cx="942340" cy="283210"/>
            </a:xfrm>
            <a:custGeom>
              <a:rect b="b" l="l" r="r" t="t"/>
              <a:pathLst>
                <a:path extrusionOk="0" h="283210" w="942340">
                  <a:moveTo>
                    <a:pt x="0" y="282917"/>
                  </a:moveTo>
                  <a:lnTo>
                    <a:pt x="941831" y="282917"/>
                  </a:lnTo>
                  <a:lnTo>
                    <a:pt x="941831" y="0"/>
                  </a:lnTo>
                  <a:lnTo>
                    <a:pt x="0" y="0"/>
                  </a:lnTo>
                  <a:lnTo>
                    <a:pt x="0" y="28291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11" name="Google Shape;211;p21"/>
            <p:cNvSpPr/>
            <p:nvPr/>
          </p:nvSpPr>
          <p:spPr>
            <a:xfrm>
              <a:off x="10591406" y="5423065"/>
              <a:ext cx="942340" cy="283210"/>
            </a:xfrm>
            <a:custGeom>
              <a:rect b="b" l="l" r="r" t="t"/>
              <a:pathLst>
                <a:path extrusionOk="0" h="283210" w="942340">
                  <a:moveTo>
                    <a:pt x="941831" y="0"/>
                  </a:moveTo>
                  <a:lnTo>
                    <a:pt x="0" y="0"/>
                  </a:lnTo>
                  <a:lnTo>
                    <a:pt x="0" y="282917"/>
                  </a:lnTo>
                  <a:lnTo>
                    <a:pt x="941831" y="282917"/>
                  </a:lnTo>
                  <a:lnTo>
                    <a:pt x="941831" y="0"/>
                  </a:lnTo>
                  <a:close/>
                </a:path>
              </a:pathLst>
            </a:custGeom>
            <a:solidFill>
              <a:srgbClr val="D9DD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12" name="Google Shape;212;p21"/>
            <p:cNvSpPr/>
            <p:nvPr/>
          </p:nvSpPr>
          <p:spPr>
            <a:xfrm>
              <a:off x="10591406" y="5423065"/>
              <a:ext cx="942340" cy="283210"/>
            </a:xfrm>
            <a:custGeom>
              <a:rect b="b" l="l" r="r" t="t"/>
              <a:pathLst>
                <a:path extrusionOk="0" h="283210" w="942340">
                  <a:moveTo>
                    <a:pt x="0" y="282917"/>
                  </a:moveTo>
                  <a:lnTo>
                    <a:pt x="941831" y="282917"/>
                  </a:lnTo>
                  <a:lnTo>
                    <a:pt x="941831" y="0"/>
                  </a:lnTo>
                  <a:lnTo>
                    <a:pt x="0" y="0"/>
                  </a:lnTo>
                  <a:lnTo>
                    <a:pt x="0" y="28291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13" name="Google Shape;213;p21"/>
            <p:cNvSpPr/>
            <p:nvPr/>
          </p:nvSpPr>
          <p:spPr>
            <a:xfrm>
              <a:off x="10591406" y="5880049"/>
              <a:ext cx="942340" cy="236854"/>
            </a:xfrm>
            <a:custGeom>
              <a:rect b="b" l="l" r="r" t="t"/>
              <a:pathLst>
                <a:path extrusionOk="0" h="236854" w="942340">
                  <a:moveTo>
                    <a:pt x="941831" y="0"/>
                  </a:moveTo>
                  <a:lnTo>
                    <a:pt x="0" y="0"/>
                  </a:lnTo>
                  <a:lnTo>
                    <a:pt x="0" y="236778"/>
                  </a:lnTo>
                  <a:lnTo>
                    <a:pt x="941831" y="236778"/>
                  </a:lnTo>
                  <a:lnTo>
                    <a:pt x="941831" y="0"/>
                  </a:lnTo>
                  <a:close/>
                </a:path>
              </a:pathLst>
            </a:custGeom>
            <a:solidFill>
              <a:srgbClr val="D9DD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14" name="Google Shape;214;p21"/>
            <p:cNvSpPr/>
            <p:nvPr/>
          </p:nvSpPr>
          <p:spPr>
            <a:xfrm>
              <a:off x="10591406" y="5880049"/>
              <a:ext cx="942340" cy="236854"/>
            </a:xfrm>
            <a:custGeom>
              <a:rect b="b" l="l" r="r" t="t"/>
              <a:pathLst>
                <a:path extrusionOk="0" h="236854" w="942340">
                  <a:moveTo>
                    <a:pt x="0" y="236778"/>
                  </a:moveTo>
                  <a:lnTo>
                    <a:pt x="941831" y="236778"/>
                  </a:lnTo>
                  <a:lnTo>
                    <a:pt x="941831" y="0"/>
                  </a:lnTo>
                  <a:lnTo>
                    <a:pt x="0" y="0"/>
                  </a:lnTo>
                  <a:lnTo>
                    <a:pt x="0" y="236778"/>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15" name="Google Shape;215;p21"/>
            <p:cNvSpPr/>
            <p:nvPr/>
          </p:nvSpPr>
          <p:spPr>
            <a:xfrm>
              <a:off x="10591406" y="6211176"/>
              <a:ext cx="942340" cy="236854"/>
            </a:xfrm>
            <a:custGeom>
              <a:rect b="b" l="l" r="r" t="t"/>
              <a:pathLst>
                <a:path extrusionOk="0" h="236854" w="942340">
                  <a:moveTo>
                    <a:pt x="941831" y="0"/>
                  </a:moveTo>
                  <a:lnTo>
                    <a:pt x="0" y="0"/>
                  </a:lnTo>
                  <a:lnTo>
                    <a:pt x="0" y="236778"/>
                  </a:lnTo>
                  <a:lnTo>
                    <a:pt x="941831" y="236778"/>
                  </a:lnTo>
                  <a:lnTo>
                    <a:pt x="941831" y="0"/>
                  </a:lnTo>
                  <a:close/>
                </a:path>
              </a:pathLst>
            </a:custGeom>
            <a:solidFill>
              <a:srgbClr val="D9DD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16" name="Google Shape;216;p21"/>
            <p:cNvSpPr/>
            <p:nvPr/>
          </p:nvSpPr>
          <p:spPr>
            <a:xfrm>
              <a:off x="10591406" y="6211176"/>
              <a:ext cx="942340" cy="236854"/>
            </a:xfrm>
            <a:custGeom>
              <a:rect b="b" l="l" r="r" t="t"/>
              <a:pathLst>
                <a:path extrusionOk="0" h="236854" w="942340">
                  <a:moveTo>
                    <a:pt x="0" y="236778"/>
                  </a:moveTo>
                  <a:lnTo>
                    <a:pt x="941831" y="236778"/>
                  </a:lnTo>
                  <a:lnTo>
                    <a:pt x="941831" y="0"/>
                  </a:lnTo>
                  <a:lnTo>
                    <a:pt x="0" y="0"/>
                  </a:lnTo>
                  <a:lnTo>
                    <a:pt x="0" y="236778"/>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17" name="Google Shape;217;p21"/>
            <p:cNvSpPr/>
            <p:nvPr/>
          </p:nvSpPr>
          <p:spPr>
            <a:xfrm>
              <a:off x="11849417" y="2738945"/>
              <a:ext cx="969644" cy="401955"/>
            </a:xfrm>
            <a:custGeom>
              <a:rect b="b" l="l" r="r" t="t"/>
              <a:pathLst>
                <a:path extrusionOk="0" h="401955" w="969645">
                  <a:moveTo>
                    <a:pt x="969264" y="0"/>
                  </a:moveTo>
                  <a:lnTo>
                    <a:pt x="0" y="0"/>
                  </a:lnTo>
                  <a:lnTo>
                    <a:pt x="0" y="401421"/>
                  </a:lnTo>
                  <a:lnTo>
                    <a:pt x="969264" y="401421"/>
                  </a:lnTo>
                  <a:lnTo>
                    <a:pt x="969264" y="0"/>
                  </a:lnTo>
                  <a:close/>
                </a:path>
              </a:pathLst>
            </a:custGeom>
            <a:solidFill>
              <a:srgbClr val="CCE6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218" name="Google Shape;218;p21"/>
          <p:cNvSpPr txBox="1"/>
          <p:nvPr/>
        </p:nvSpPr>
        <p:spPr>
          <a:xfrm>
            <a:off x="6308638" y="1385521"/>
            <a:ext cx="366000" cy="100500"/>
          </a:xfrm>
          <a:prstGeom prst="rect">
            <a:avLst/>
          </a:prstGeom>
          <a:noFill/>
          <a:ln>
            <a:noFill/>
          </a:ln>
        </p:spPr>
        <p:txBody>
          <a:bodyPr anchorCtr="0" anchor="t" bIns="0" lIns="0" spcFirstLastPara="1" rIns="0" wrap="square" tIns="9125">
            <a:spAutoFit/>
          </a:bodyPr>
          <a:lstStyle/>
          <a:p>
            <a:pPr indent="-63500" lvl="0" marL="63500" marR="0" rtl="0" algn="l">
              <a:lnSpc>
                <a:spcPct val="116666"/>
              </a:lnSpc>
              <a:spcBef>
                <a:spcPts val="0"/>
              </a:spcBef>
              <a:spcAft>
                <a:spcPts val="0"/>
              </a:spcAft>
              <a:buNone/>
            </a:pPr>
            <a:r>
              <a:rPr lang="en" sz="300">
                <a:solidFill>
                  <a:srgbClr val="231F20"/>
                </a:solidFill>
                <a:latin typeface="Verdana"/>
                <a:ea typeface="Verdana"/>
                <a:cs typeface="Verdana"/>
                <a:sym typeface="Verdana"/>
              </a:rPr>
              <a:t>Deputy Mayor for Operations</a:t>
            </a:r>
            <a:endParaRPr sz="300">
              <a:latin typeface="Verdana"/>
              <a:ea typeface="Verdana"/>
              <a:cs typeface="Verdana"/>
              <a:sym typeface="Verdana"/>
            </a:endParaRPr>
          </a:p>
        </p:txBody>
      </p:sp>
      <p:grpSp>
        <p:nvGrpSpPr>
          <p:cNvPr id="219" name="Google Shape;219;p21"/>
          <p:cNvGrpSpPr/>
          <p:nvPr/>
        </p:nvGrpSpPr>
        <p:grpSpPr>
          <a:xfrm>
            <a:off x="6236535" y="1339701"/>
            <a:ext cx="510339" cy="629178"/>
            <a:chOff x="11849417" y="2738945"/>
            <a:chExt cx="969644" cy="1286319"/>
          </a:xfrm>
        </p:grpSpPr>
        <p:sp>
          <p:nvSpPr>
            <p:cNvPr id="220" name="Google Shape;220;p21"/>
            <p:cNvSpPr/>
            <p:nvPr/>
          </p:nvSpPr>
          <p:spPr>
            <a:xfrm>
              <a:off x="11849417" y="2738945"/>
              <a:ext cx="969644" cy="401955"/>
            </a:xfrm>
            <a:custGeom>
              <a:rect b="b" l="l" r="r" t="t"/>
              <a:pathLst>
                <a:path extrusionOk="0" h="401955" w="969645">
                  <a:moveTo>
                    <a:pt x="0" y="401421"/>
                  </a:moveTo>
                  <a:lnTo>
                    <a:pt x="969264" y="401421"/>
                  </a:lnTo>
                  <a:lnTo>
                    <a:pt x="969264" y="0"/>
                  </a:lnTo>
                  <a:lnTo>
                    <a:pt x="0" y="0"/>
                  </a:lnTo>
                  <a:lnTo>
                    <a:pt x="0" y="40142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21" name="Google Shape;221;p21"/>
            <p:cNvSpPr/>
            <p:nvPr/>
          </p:nvSpPr>
          <p:spPr>
            <a:xfrm>
              <a:off x="11849417" y="3356267"/>
              <a:ext cx="969644" cy="267970"/>
            </a:xfrm>
            <a:custGeom>
              <a:rect b="b" l="l" r="r" t="t"/>
              <a:pathLst>
                <a:path extrusionOk="0" h="267970" w="969645">
                  <a:moveTo>
                    <a:pt x="969264" y="0"/>
                  </a:moveTo>
                  <a:lnTo>
                    <a:pt x="0" y="0"/>
                  </a:lnTo>
                  <a:lnTo>
                    <a:pt x="0" y="267550"/>
                  </a:lnTo>
                  <a:lnTo>
                    <a:pt x="969264" y="267550"/>
                  </a:lnTo>
                  <a:lnTo>
                    <a:pt x="969264" y="0"/>
                  </a:lnTo>
                  <a:close/>
                </a:path>
              </a:pathLst>
            </a:custGeom>
            <a:solidFill>
              <a:srgbClr val="CCE6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22" name="Google Shape;222;p21"/>
            <p:cNvSpPr/>
            <p:nvPr/>
          </p:nvSpPr>
          <p:spPr>
            <a:xfrm>
              <a:off x="11849417" y="3356267"/>
              <a:ext cx="969644" cy="267970"/>
            </a:xfrm>
            <a:custGeom>
              <a:rect b="b" l="l" r="r" t="t"/>
              <a:pathLst>
                <a:path extrusionOk="0" h="267970" w="969645">
                  <a:moveTo>
                    <a:pt x="0" y="267550"/>
                  </a:moveTo>
                  <a:lnTo>
                    <a:pt x="969264" y="267550"/>
                  </a:lnTo>
                  <a:lnTo>
                    <a:pt x="969264" y="0"/>
                  </a:lnTo>
                  <a:lnTo>
                    <a:pt x="0" y="0"/>
                  </a:lnTo>
                  <a:lnTo>
                    <a:pt x="0" y="267550"/>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23" name="Google Shape;223;p21"/>
            <p:cNvSpPr/>
            <p:nvPr/>
          </p:nvSpPr>
          <p:spPr>
            <a:xfrm>
              <a:off x="11849417" y="3740784"/>
              <a:ext cx="969644" cy="284480"/>
            </a:xfrm>
            <a:custGeom>
              <a:rect b="b" l="l" r="r" t="t"/>
              <a:pathLst>
                <a:path extrusionOk="0" h="284479" w="969645">
                  <a:moveTo>
                    <a:pt x="969264" y="0"/>
                  </a:moveTo>
                  <a:lnTo>
                    <a:pt x="0" y="0"/>
                  </a:lnTo>
                  <a:lnTo>
                    <a:pt x="0" y="284429"/>
                  </a:lnTo>
                  <a:lnTo>
                    <a:pt x="969264" y="284429"/>
                  </a:lnTo>
                  <a:lnTo>
                    <a:pt x="969264" y="0"/>
                  </a:lnTo>
                  <a:close/>
                </a:path>
              </a:pathLst>
            </a:custGeom>
            <a:solidFill>
              <a:srgbClr val="CCE6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24" name="Google Shape;224;p21"/>
            <p:cNvSpPr/>
            <p:nvPr/>
          </p:nvSpPr>
          <p:spPr>
            <a:xfrm>
              <a:off x="11849417" y="3740784"/>
              <a:ext cx="969644" cy="284480"/>
            </a:xfrm>
            <a:custGeom>
              <a:rect b="b" l="l" r="r" t="t"/>
              <a:pathLst>
                <a:path extrusionOk="0" h="284479" w="969645">
                  <a:moveTo>
                    <a:pt x="0" y="284429"/>
                  </a:moveTo>
                  <a:lnTo>
                    <a:pt x="969264" y="284429"/>
                  </a:lnTo>
                  <a:lnTo>
                    <a:pt x="969264" y="0"/>
                  </a:lnTo>
                  <a:lnTo>
                    <a:pt x="0" y="0"/>
                  </a:lnTo>
                  <a:lnTo>
                    <a:pt x="0" y="28442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225" name="Google Shape;225;p21"/>
          <p:cNvSpPr txBox="1"/>
          <p:nvPr/>
        </p:nvSpPr>
        <p:spPr>
          <a:xfrm>
            <a:off x="3685633" y="1363530"/>
            <a:ext cx="502800" cy="142800"/>
          </a:xfrm>
          <a:prstGeom prst="rect">
            <a:avLst/>
          </a:prstGeom>
          <a:noFill/>
          <a:ln>
            <a:noFill/>
          </a:ln>
        </p:spPr>
        <p:txBody>
          <a:bodyPr anchorCtr="0" anchor="t" bIns="0" lIns="0" spcFirstLastPara="1" rIns="0" wrap="square" tIns="6525">
            <a:spAutoFit/>
          </a:bodyPr>
          <a:lstStyle/>
          <a:p>
            <a:pPr indent="-12700" lvl="0" marL="12700" marR="0" rtl="0" algn="ctr">
              <a:lnSpc>
                <a:spcPct val="106100"/>
              </a:lnSpc>
              <a:spcBef>
                <a:spcPts val="0"/>
              </a:spcBef>
              <a:spcAft>
                <a:spcPts val="0"/>
              </a:spcAft>
              <a:buNone/>
            </a:pPr>
            <a:r>
              <a:rPr lang="en" sz="300">
                <a:solidFill>
                  <a:srgbClr val="231F20"/>
                </a:solidFill>
                <a:latin typeface="Verdana"/>
                <a:ea typeface="Verdana"/>
                <a:cs typeface="Verdana"/>
                <a:sym typeface="Verdana"/>
              </a:rPr>
              <a:t>Deputy Mayor for Housing, Economic Development &amp; Workforce</a:t>
            </a:r>
            <a:endParaRPr sz="300">
              <a:latin typeface="Verdana"/>
              <a:ea typeface="Verdana"/>
              <a:cs typeface="Verdana"/>
              <a:sym typeface="Verdana"/>
            </a:endParaRPr>
          </a:p>
        </p:txBody>
      </p:sp>
      <p:sp>
        <p:nvSpPr>
          <p:cNvPr id="226" name="Google Shape;226;p21"/>
          <p:cNvSpPr txBox="1"/>
          <p:nvPr/>
        </p:nvSpPr>
        <p:spPr>
          <a:xfrm>
            <a:off x="382200" y="1074786"/>
            <a:ext cx="309900" cy="100500"/>
          </a:xfrm>
          <a:prstGeom prst="rect">
            <a:avLst/>
          </a:prstGeom>
          <a:noFill/>
          <a:ln>
            <a:noFill/>
          </a:ln>
        </p:spPr>
        <p:txBody>
          <a:bodyPr anchorCtr="0" anchor="t" bIns="0" lIns="0" spcFirstLastPara="1" rIns="0" wrap="square" tIns="9125">
            <a:spAutoFit/>
          </a:bodyPr>
          <a:lstStyle/>
          <a:p>
            <a:pPr indent="-50800" lvl="0" marL="50800" marR="0" rtl="0" algn="l">
              <a:lnSpc>
                <a:spcPct val="116666"/>
              </a:lnSpc>
              <a:spcBef>
                <a:spcPts val="0"/>
              </a:spcBef>
              <a:spcAft>
                <a:spcPts val="0"/>
              </a:spcAft>
              <a:buNone/>
            </a:pPr>
            <a:r>
              <a:rPr lang="en" sz="300">
                <a:solidFill>
                  <a:srgbClr val="231F20"/>
                </a:solidFill>
                <a:latin typeface="Verdana"/>
                <a:ea typeface="Verdana"/>
                <a:cs typeface="Verdana"/>
                <a:sym typeface="Verdana"/>
              </a:rPr>
              <a:t>Department of Education</a:t>
            </a:r>
            <a:endParaRPr sz="300">
              <a:latin typeface="Verdana"/>
              <a:ea typeface="Verdana"/>
              <a:cs typeface="Verdana"/>
              <a:sym typeface="Verdana"/>
            </a:endParaRPr>
          </a:p>
        </p:txBody>
      </p:sp>
      <p:sp>
        <p:nvSpPr>
          <p:cNvPr id="227" name="Google Shape;227;p21"/>
          <p:cNvSpPr txBox="1"/>
          <p:nvPr/>
        </p:nvSpPr>
        <p:spPr>
          <a:xfrm>
            <a:off x="1521801" y="1341808"/>
            <a:ext cx="457800" cy="100500"/>
          </a:xfrm>
          <a:prstGeom prst="rect">
            <a:avLst/>
          </a:prstGeom>
          <a:noFill/>
          <a:ln>
            <a:noFill/>
          </a:ln>
        </p:spPr>
        <p:txBody>
          <a:bodyPr anchorCtr="0" anchor="t" bIns="0" lIns="0" spcFirstLastPara="1" rIns="0" wrap="square" tIns="9125">
            <a:spAutoFit/>
          </a:bodyPr>
          <a:lstStyle/>
          <a:p>
            <a:pPr indent="-165100" lvl="0" marL="1651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International Affairs</a:t>
            </a:r>
            <a:endParaRPr sz="300">
              <a:latin typeface="Verdana"/>
              <a:ea typeface="Verdana"/>
              <a:cs typeface="Verdana"/>
              <a:sym typeface="Verdana"/>
            </a:endParaRPr>
          </a:p>
        </p:txBody>
      </p:sp>
      <p:sp>
        <p:nvSpPr>
          <p:cNvPr id="228" name="Google Shape;228;p21"/>
          <p:cNvSpPr txBox="1"/>
          <p:nvPr/>
        </p:nvSpPr>
        <p:spPr>
          <a:xfrm>
            <a:off x="2220848" y="1341808"/>
            <a:ext cx="494700" cy="100500"/>
          </a:xfrm>
          <a:prstGeom prst="rect">
            <a:avLst/>
          </a:prstGeom>
          <a:noFill/>
          <a:ln>
            <a:noFill/>
          </a:ln>
        </p:spPr>
        <p:txBody>
          <a:bodyPr anchorCtr="0" anchor="t" bIns="0" lIns="0" spcFirstLastPara="1" rIns="0" wrap="square" tIns="9125">
            <a:spAutoFit/>
          </a:bodyPr>
          <a:lstStyle/>
          <a:p>
            <a:pPr indent="-50800" lvl="0" marL="508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Administrative Trials and Hearings</a:t>
            </a:r>
            <a:endParaRPr sz="300">
              <a:latin typeface="Verdana"/>
              <a:ea typeface="Verdana"/>
              <a:cs typeface="Verdana"/>
              <a:sym typeface="Verdana"/>
            </a:endParaRPr>
          </a:p>
        </p:txBody>
      </p:sp>
      <p:sp>
        <p:nvSpPr>
          <p:cNvPr id="229" name="Google Shape;229;p21"/>
          <p:cNvSpPr txBox="1"/>
          <p:nvPr/>
        </p:nvSpPr>
        <p:spPr>
          <a:xfrm>
            <a:off x="3689885" y="1659530"/>
            <a:ext cx="494400" cy="100500"/>
          </a:xfrm>
          <a:prstGeom prst="rect">
            <a:avLst/>
          </a:prstGeom>
          <a:noFill/>
          <a:ln>
            <a:noFill/>
          </a:ln>
        </p:spPr>
        <p:txBody>
          <a:bodyPr anchorCtr="0" anchor="t" bIns="0" lIns="0" spcFirstLastPara="1" rIns="0" wrap="square" tIns="9125">
            <a:spAutoFit/>
          </a:bodyPr>
          <a:lstStyle/>
          <a:p>
            <a:pPr indent="-127000" lvl="0" marL="127000" marR="0" rtl="0" algn="l">
              <a:lnSpc>
                <a:spcPct val="116666"/>
              </a:lnSpc>
              <a:spcBef>
                <a:spcPts val="0"/>
              </a:spcBef>
              <a:spcAft>
                <a:spcPts val="0"/>
              </a:spcAft>
              <a:buNone/>
            </a:pPr>
            <a:r>
              <a:rPr lang="en" sz="300">
                <a:solidFill>
                  <a:srgbClr val="231F20"/>
                </a:solidFill>
                <a:latin typeface="Verdana"/>
                <a:ea typeface="Verdana"/>
                <a:cs typeface="Verdana"/>
                <a:sym typeface="Verdana"/>
              </a:rPr>
              <a:t>Economic Development Corporation</a:t>
            </a:r>
            <a:endParaRPr sz="300">
              <a:latin typeface="Verdana"/>
              <a:ea typeface="Verdana"/>
              <a:cs typeface="Verdana"/>
              <a:sym typeface="Verdana"/>
            </a:endParaRPr>
          </a:p>
        </p:txBody>
      </p:sp>
      <p:sp>
        <p:nvSpPr>
          <p:cNvPr id="230" name="Google Shape;230;p21"/>
          <p:cNvSpPr txBox="1"/>
          <p:nvPr/>
        </p:nvSpPr>
        <p:spPr>
          <a:xfrm>
            <a:off x="3699957" y="4088014"/>
            <a:ext cx="476100" cy="100500"/>
          </a:xfrm>
          <a:prstGeom prst="rect">
            <a:avLst/>
          </a:prstGeom>
          <a:noFill/>
          <a:ln>
            <a:noFill/>
          </a:ln>
        </p:spPr>
        <p:txBody>
          <a:bodyPr anchorCtr="0" anchor="t" bIns="0" lIns="0" spcFirstLastPara="1" rIns="0" wrap="square" tIns="9125">
            <a:spAutoFit/>
          </a:bodyPr>
          <a:lstStyle/>
          <a:p>
            <a:pPr indent="-139700" lvl="0" marL="139700" marR="0" rtl="0" algn="l">
              <a:lnSpc>
                <a:spcPct val="116666"/>
              </a:lnSpc>
              <a:spcBef>
                <a:spcPts val="0"/>
              </a:spcBef>
              <a:spcAft>
                <a:spcPts val="0"/>
              </a:spcAft>
              <a:buNone/>
            </a:pPr>
            <a:r>
              <a:rPr lang="en" sz="300">
                <a:solidFill>
                  <a:srgbClr val="231F20"/>
                </a:solidFill>
                <a:latin typeface="Verdana"/>
                <a:ea typeface="Verdana"/>
                <a:cs typeface="Verdana"/>
                <a:sym typeface="Verdana"/>
              </a:rPr>
              <a:t>New York City Housing Authority</a:t>
            </a:r>
            <a:endParaRPr sz="300">
              <a:latin typeface="Verdana"/>
              <a:ea typeface="Verdana"/>
              <a:cs typeface="Verdana"/>
              <a:sym typeface="Verdana"/>
            </a:endParaRPr>
          </a:p>
        </p:txBody>
      </p:sp>
      <p:sp>
        <p:nvSpPr>
          <p:cNvPr id="231" name="Google Shape;231;p21"/>
          <p:cNvSpPr txBox="1"/>
          <p:nvPr/>
        </p:nvSpPr>
        <p:spPr>
          <a:xfrm>
            <a:off x="4381226" y="1668208"/>
            <a:ext cx="434400" cy="100500"/>
          </a:xfrm>
          <a:prstGeom prst="rect">
            <a:avLst/>
          </a:prstGeom>
          <a:noFill/>
          <a:ln>
            <a:noFill/>
          </a:ln>
        </p:spPr>
        <p:txBody>
          <a:bodyPr anchorCtr="0" anchor="t" bIns="0" lIns="0" spcFirstLastPara="1" rIns="0" wrap="square" tIns="9125">
            <a:spAutoFit/>
          </a:bodyPr>
          <a:lstStyle/>
          <a:p>
            <a:pPr indent="-63500" lvl="0" marL="635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Technology and Innovation</a:t>
            </a:r>
            <a:endParaRPr sz="300">
              <a:latin typeface="Verdana"/>
              <a:ea typeface="Verdana"/>
              <a:cs typeface="Verdana"/>
              <a:sym typeface="Verdana"/>
            </a:endParaRPr>
          </a:p>
        </p:txBody>
      </p:sp>
      <p:grpSp>
        <p:nvGrpSpPr>
          <p:cNvPr id="232" name="Google Shape;232;p21"/>
          <p:cNvGrpSpPr/>
          <p:nvPr/>
        </p:nvGrpSpPr>
        <p:grpSpPr>
          <a:xfrm>
            <a:off x="5574417" y="1864692"/>
            <a:ext cx="495968" cy="138527"/>
            <a:chOff x="10591393" y="3812260"/>
            <a:chExt cx="942340" cy="283210"/>
          </a:xfrm>
        </p:grpSpPr>
        <p:sp>
          <p:nvSpPr>
            <p:cNvPr id="233" name="Google Shape;233;p21"/>
            <p:cNvSpPr/>
            <p:nvPr/>
          </p:nvSpPr>
          <p:spPr>
            <a:xfrm>
              <a:off x="10591393" y="3812260"/>
              <a:ext cx="942340" cy="283210"/>
            </a:xfrm>
            <a:custGeom>
              <a:rect b="b" l="l" r="r" t="t"/>
              <a:pathLst>
                <a:path extrusionOk="0" h="283210" w="942340">
                  <a:moveTo>
                    <a:pt x="941831" y="0"/>
                  </a:moveTo>
                  <a:lnTo>
                    <a:pt x="0" y="0"/>
                  </a:lnTo>
                  <a:lnTo>
                    <a:pt x="0" y="282917"/>
                  </a:lnTo>
                  <a:lnTo>
                    <a:pt x="941831" y="282917"/>
                  </a:lnTo>
                  <a:lnTo>
                    <a:pt x="941831" y="0"/>
                  </a:lnTo>
                  <a:close/>
                </a:path>
              </a:pathLst>
            </a:custGeom>
            <a:solidFill>
              <a:srgbClr val="D9DD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34" name="Google Shape;234;p21"/>
            <p:cNvSpPr/>
            <p:nvPr/>
          </p:nvSpPr>
          <p:spPr>
            <a:xfrm>
              <a:off x="10591393" y="3812260"/>
              <a:ext cx="942340" cy="283210"/>
            </a:xfrm>
            <a:custGeom>
              <a:rect b="b" l="l" r="r" t="t"/>
              <a:pathLst>
                <a:path extrusionOk="0" h="283210" w="942340">
                  <a:moveTo>
                    <a:pt x="0" y="282917"/>
                  </a:moveTo>
                  <a:lnTo>
                    <a:pt x="941831" y="282917"/>
                  </a:lnTo>
                  <a:lnTo>
                    <a:pt x="941831" y="0"/>
                  </a:lnTo>
                  <a:lnTo>
                    <a:pt x="0" y="0"/>
                  </a:lnTo>
                  <a:lnTo>
                    <a:pt x="0" y="28291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235" name="Google Shape;235;p21"/>
          <p:cNvSpPr txBox="1"/>
          <p:nvPr/>
        </p:nvSpPr>
        <p:spPr>
          <a:xfrm>
            <a:off x="5593200" y="1882446"/>
            <a:ext cx="453600" cy="100500"/>
          </a:xfrm>
          <a:prstGeom prst="rect">
            <a:avLst/>
          </a:prstGeom>
          <a:noFill/>
          <a:ln>
            <a:noFill/>
          </a:ln>
        </p:spPr>
        <p:txBody>
          <a:bodyPr anchorCtr="0" anchor="t" bIns="0" lIns="0" spcFirstLastPara="1" rIns="0" wrap="square" tIns="9125">
            <a:spAutoFit/>
          </a:bodyPr>
          <a:lstStyle/>
          <a:p>
            <a:pPr indent="1270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Policy and Planning and Delivery</a:t>
            </a:r>
            <a:endParaRPr sz="300">
              <a:latin typeface="Verdana"/>
              <a:ea typeface="Verdana"/>
              <a:cs typeface="Verdana"/>
              <a:sym typeface="Verdana"/>
            </a:endParaRPr>
          </a:p>
        </p:txBody>
      </p:sp>
      <p:sp>
        <p:nvSpPr>
          <p:cNvPr id="236" name="Google Shape;236;p21"/>
          <p:cNvSpPr txBox="1"/>
          <p:nvPr/>
        </p:nvSpPr>
        <p:spPr>
          <a:xfrm>
            <a:off x="5582512" y="2482267"/>
            <a:ext cx="479700" cy="98700"/>
          </a:xfrm>
          <a:prstGeom prst="rect">
            <a:avLst/>
          </a:prstGeom>
          <a:noFill/>
          <a:ln>
            <a:noFill/>
          </a:ln>
        </p:spPr>
        <p:txBody>
          <a:bodyPr anchorCtr="0" anchor="t" bIns="0" lIns="0" spcFirstLastPara="1" rIns="0" wrap="square" tIns="5525">
            <a:spAutoFit/>
          </a:bodyPr>
          <a:lstStyle/>
          <a:p>
            <a:pPr indent="-12700" lvl="0" marL="12700" marR="0" rtl="0" algn="l">
              <a:lnSpc>
                <a:spcPct val="106100"/>
              </a:lnSpc>
              <a:spcBef>
                <a:spcPts val="0"/>
              </a:spcBef>
              <a:spcAft>
                <a:spcPts val="0"/>
              </a:spcAft>
              <a:buNone/>
            </a:pPr>
            <a:r>
              <a:rPr lang="en" sz="300">
                <a:solidFill>
                  <a:srgbClr val="231F20"/>
                </a:solidFill>
                <a:latin typeface="Verdana"/>
                <a:ea typeface="Verdana"/>
                <a:cs typeface="Verdana"/>
                <a:sym typeface="Verdana"/>
              </a:rPr>
              <a:t>Department of Citywide Administrative Services</a:t>
            </a:r>
            <a:endParaRPr sz="300">
              <a:latin typeface="Verdana"/>
              <a:ea typeface="Verdana"/>
              <a:cs typeface="Verdana"/>
              <a:sym typeface="Verdana"/>
            </a:endParaRPr>
          </a:p>
        </p:txBody>
      </p:sp>
      <p:sp>
        <p:nvSpPr>
          <p:cNvPr id="237" name="Google Shape;237;p21"/>
          <p:cNvSpPr txBox="1"/>
          <p:nvPr/>
        </p:nvSpPr>
        <p:spPr>
          <a:xfrm>
            <a:off x="6264683" y="1843273"/>
            <a:ext cx="459000" cy="100500"/>
          </a:xfrm>
          <a:prstGeom prst="rect">
            <a:avLst/>
          </a:prstGeom>
          <a:noFill/>
          <a:ln>
            <a:noFill/>
          </a:ln>
        </p:spPr>
        <p:txBody>
          <a:bodyPr anchorCtr="0" anchor="t" bIns="0" lIns="0" spcFirstLastPara="1" rIns="0" wrap="square" tIns="9125">
            <a:spAutoFit/>
          </a:bodyPr>
          <a:lstStyle/>
          <a:p>
            <a:pPr indent="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Climate and Environmental Justice</a:t>
            </a:r>
            <a:endParaRPr sz="300">
              <a:latin typeface="Verdana"/>
              <a:ea typeface="Verdana"/>
              <a:cs typeface="Verdana"/>
              <a:sym typeface="Verdana"/>
            </a:endParaRPr>
          </a:p>
        </p:txBody>
      </p:sp>
      <p:sp>
        <p:nvSpPr>
          <p:cNvPr id="238" name="Google Shape;238;p21"/>
          <p:cNvSpPr txBox="1"/>
          <p:nvPr/>
        </p:nvSpPr>
        <p:spPr>
          <a:xfrm>
            <a:off x="5588775" y="3044175"/>
            <a:ext cx="467100" cy="100500"/>
          </a:xfrm>
          <a:prstGeom prst="rect">
            <a:avLst/>
          </a:prstGeom>
          <a:noFill/>
          <a:ln>
            <a:noFill/>
          </a:ln>
        </p:spPr>
        <p:txBody>
          <a:bodyPr anchorCtr="0" anchor="t" bIns="0" lIns="0" spcFirstLastPara="1" rIns="0" wrap="square" tIns="9125">
            <a:spAutoFit/>
          </a:bodyPr>
          <a:lstStyle/>
          <a:p>
            <a:pPr indent="-114300" lvl="0" marL="1143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Pensions and Investments</a:t>
            </a:r>
            <a:endParaRPr sz="300">
              <a:latin typeface="Verdana"/>
              <a:ea typeface="Verdana"/>
              <a:cs typeface="Verdana"/>
              <a:sym typeface="Verdana"/>
            </a:endParaRPr>
          </a:p>
        </p:txBody>
      </p:sp>
      <p:sp>
        <p:nvSpPr>
          <p:cNvPr id="239" name="Google Shape;239;p21"/>
          <p:cNvSpPr txBox="1"/>
          <p:nvPr/>
        </p:nvSpPr>
        <p:spPr>
          <a:xfrm>
            <a:off x="4379963" y="2457245"/>
            <a:ext cx="437100" cy="100500"/>
          </a:xfrm>
          <a:prstGeom prst="rect">
            <a:avLst/>
          </a:prstGeom>
          <a:noFill/>
          <a:ln>
            <a:noFill/>
          </a:ln>
        </p:spPr>
        <p:txBody>
          <a:bodyPr anchorCtr="0" anchor="t" bIns="0" lIns="0" spcFirstLastPara="1" rIns="0" wrap="square" tIns="9125">
            <a:spAutoFit/>
          </a:bodyPr>
          <a:lstStyle/>
          <a:p>
            <a:pPr indent="-139700" lvl="0" marL="1397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Information Privacy</a:t>
            </a:r>
            <a:endParaRPr sz="300">
              <a:latin typeface="Verdana"/>
              <a:ea typeface="Verdana"/>
              <a:cs typeface="Verdana"/>
              <a:sym typeface="Verdana"/>
            </a:endParaRPr>
          </a:p>
        </p:txBody>
      </p:sp>
      <p:sp>
        <p:nvSpPr>
          <p:cNvPr id="240" name="Google Shape;240;p21"/>
          <p:cNvSpPr txBox="1"/>
          <p:nvPr/>
        </p:nvSpPr>
        <p:spPr>
          <a:xfrm>
            <a:off x="3720993" y="1832986"/>
            <a:ext cx="431700" cy="100500"/>
          </a:xfrm>
          <a:prstGeom prst="rect">
            <a:avLst/>
          </a:prstGeom>
          <a:noFill/>
          <a:ln>
            <a:noFill/>
          </a:ln>
        </p:spPr>
        <p:txBody>
          <a:bodyPr anchorCtr="0" anchor="t" bIns="0" lIns="0" spcFirstLastPara="1" rIns="0" wrap="square" tIns="9125">
            <a:spAutoFit/>
          </a:bodyPr>
          <a:lstStyle/>
          <a:p>
            <a:pPr indent="-38100" lvl="0" marL="38100" marR="0" rtl="0" algn="l">
              <a:lnSpc>
                <a:spcPct val="116666"/>
              </a:lnSpc>
              <a:spcBef>
                <a:spcPts val="0"/>
              </a:spcBef>
              <a:spcAft>
                <a:spcPts val="0"/>
              </a:spcAft>
              <a:buNone/>
            </a:pPr>
            <a:r>
              <a:rPr lang="en" sz="300">
                <a:solidFill>
                  <a:srgbClr val="231F20"/>
                </a:solidFill>
                <a:latin typeface="Verdana"/>
                <a:ea typeface="Verdana"/>
                <a:cs typeface="Verdana"/>
                <a:sym typeface="Verdana"/>
              </a:rPr>
              <a:t>Department of Small Business Services</a:t>
            </a:r>
            <a:endParaRPr sz="300">
              <a:latin typeface="Verdana"/>
              <a:ea typeface="Verdana"/>
              <a:cs typeface="Verdana"/>
              <a:sym typeface="Verdana"/>
            </a:endParaRPr>
          </a:p>
        </p:txBody>
      </p:sp>
      <p:sp>
        <p:nvSpPr>
          <p:cNvPr id="241" name="Google Shape;241;p21"/>
          <p:cNvSpPr txBox="1"/>
          <p:nvPr/>
        </p:nvSpPr>
        <p:spPr>
          <a:xfrm>
            <a:off x="3735344" y="2280067"/>
            <a:ext cx="403500" cy="100500"/>
          </a:xfrm>
          <a:prstGeom prst="rect">
            <a:avLst/>
          </a:prstGeom>
          <a:noFill/>
          <a:ln>
            <a:noFill/>
          </a:ln>
        </p:spPr>
        <p:txBody>
          <a:bodyPr anchorCtr="0" anchor="t" bIns="0" lIns="0" spcFirstLastPara="1" rIns="0" wrap="square" tIns="9125">
            <a:spAutoFit/>
          </a:bodyPr>
          <a:lstStyle/>
          <a:p>
            <a:pPr indent="-114300" lvl="0" marL="114300" marR="0" rtl="0" algn="l">
              <a:lnSpc>
                <a:spcPct val="116666"/>
              </a:lnSpc>
              <a:spcBef>
                <a:spcPts val="0"/>
              </a:spcBef>
              <a:spcAft>
                <a:spcPts val="0"/>
              </a:spcAft>
              <a:buNone/>
            </a:pPr>
            <a:r>
              <a:rPr lang="en" sz="300">
                <a:solidFill>
                  <a:srgbClr val="231F20"/>
                </a:solidFill>
                <a:latin typeface="Verdana"/>
                <a:ea typeface="Verdana"/>
                <a:cs typeface="Verdana"/>
                <a:sym typeface="Verdana"/>
              </a:rPr>
              <a:t>Department of City Planning</a:t>
            </a:r>
            <a:endParaRPr sz="300">
              <a:latin typeface="Verdana"/>
              <a:ea typeface="Verdana"/>
              <a:cs typeface="Verdana"/>
              <a:sym typeface="Verdana"/>
            </a:endParaRPr>
          </a:p>
        </p:txBody>
      </p:sp>
      <p:sp>
        <p:nvSpPr>
          <p:cNvPr id="242" name="Google Shape;242;p21"/>
          <p:cNvSpPr txBox="1"/>
          <p:nvPr/>
        </p:nvSpPr>
        <p:spPr>
          <a:xfrm>
            <a:off x="3697144" y="2476750"/>
            <a:ext cx="479700" cy="100500"/>
          </a:xfrm>
          <a:prstGeom prst="rect">
            <a:avLst/>
          </a:prstGeom>
          <a:noFill/>
          <a:ln>
            <a:noFill/>
          </a:ln>
        </p:spPr>
        <p:txBody>
          <a:bodyPr anchorCtr="0" anchor="t" bIns="0" lIns="0" spcFirstLastPara="1" rIns="0" wrap="square" tIns="9125">
            <a:spAutoFit/>
          </a:bodyPr>
          <a:lstStyle/>
          <a:p>
            <a:pPr indent="-165100" lvl="0" marL="165100" marR="0" rtl="0" algn="l">
              <a:lnSpc>
                <a:spcPct val="116666"/>
              </a:lnSpc>
              <a:spcBef>
                <a:spcPts val="0"/>
              </a:spcBef>
              <a:spcAft>
                <a:spcPts val="0"/>
              </a:spcAft>
              <a:buNone/>
            </a:pPr>
            <a:r>
              <a:rPr lang="en" sz="300">
                <a:solidFill>
                  <a:srgbClr val="231F20"/>
                </a:solidFill>
                <a:latin typeface="Verdana"/>
                <a:ea typeface="Verdana"/>
                <a:cs typeface="Verdana"/>
                <a:sym typeface="Verdana"/>
              </a:rPr>
              <a:t>Department of Cultural Affairs</a:t>
            </a:r>
            <a:endParaRPr sz="300">
              <a:latin typeface="Verdana"/>
              <a:ea typeface="Verdana"/>
              <a:cs typeface="Verdana"/>
              <a:sym typeface="Verdana"/>
            </a:endParaRPr>
          </a:p>
        </p:txBody>
      </p:sp>
      <p:sp>
        <p:nvSpPr>
          <p:cNvPr id="243" name="Google Shape;243;p21"/>
          <p:cNvSpPr txBox="1"/>
          <p:nvPr/>
        </p:nvSpPr>
        <p:spPr>
          <a:xfrm>
            <a:off x="3732175" y="2658947"/>
            <a:ext cx="409500" cy="100500"/>
          </a:xfrm>
          <a:prstGeom prst="rect">
            <a:avLst/>
          </a:prstGeom>
          <a:noFill/>
          <a:ln>
            <a:noFill/>
          </a:ln>
        </p:spPr>
        <p:txBody>
          <a:bodyPr anchorCtr="0" anchor="t" bIns="0" lIns="0" spcFirstLastPara="1" rIns="0" wrap="square" tIns="9125">
            <a:spAutoFit/>
          </a:bodyPr>
          <a:lstStyle/>
          <a:p>
            <a:pPr indent="-63500" lvl="0" marL="635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Media and Entertainment</a:t>
            </a:r>
            <a:endParaRPr sz="300">
              <a:latin typeface="Verdana"/>
              <a:ea typeface="Verdana"/>
              <a:cs typeface="Verdana"/>
              <a:sym typeface="Verdana"/>
            </a:endParaRPr>
          </a:p>
        </p:txBody>
      </p:sp>
      <p:sp>
        <p:nvSpPr>
          <p:cNvPr id="244" name="Google Shape;244;p21"/>
          <p:cNvSpPr txBox="1"/>
          <p:nvPr/>
        </p:nvSpPr>
        <p:spPr>
          <a:xfrm>
            <a:off x="3679237" y="3020520"/>
            <a:ext cx="506100" cy="100500"/>
          </a:xfrm>
          <a:prstGeom prst="rect">
            <a:avLst/>
          </a:prstGeom>
          <a:noFill/>
          <a:ln>
            <a:noFill/>
          </a:ln>
        </p:spPr>
        <p:txBody>
          <a:bodyPr anchorCtr="0" anchor="t" bIns="0" lIns="0" spcFirstLastPara="1" rIns="0" wrap="square" tIns="9125">
            <a:spAutoFit/>
          </a:bodyPr>
          <a:lstStyle/>
          <a:p>
            <a:pPr indent="-114300" lvl="0" marL="1143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Film, Theater &amp; Broadcasting</a:t>
            </a:r>
            <a:endParaRPr sz="300">
              <a:latin typeface="Verdana"/>
              <a:ea typeface="Verdana"/>
              <a:cs typeface="Verdana"/>
              <a:sym typeface="Verdana"/>
            </a:endParaRPr>
          </a:p>
        </p:txBody>
      </p:sp>
      <p:sp>
        <p:nvSpPr>
          <p:cNvPr id="245" name="Google Shape;245;p21"/>
          <p:cNvSpPr txBox="1"/>
          <p:nvPr/>
        </p:nvSpPr>
        <p:spPr>
          <a:xfrm>
            <a:off x="3686843" y="3382621"/>
            <a:ext cx="500400" cy="100500"/>
          </a:xfrm>
          <a:prstGeom prst="rect">
            <a:avLst/>
          </a:prstGeom>
          <a:noFill/>
          <a:ln>
            <a:noFill/>
          </a:ln>
        </p:spPr>
        <p:txBody>
          <a:bodyPr anchorCtr="0" anchor="t" bIns="0" lIns="0" spcFirstLastPara="1" rIns="0" wrap="square" tIns="9125">
            <a:spAutoFit/>
          </a:bodyPr>
          <a:lstStyle/>
          <a:p>
            <a:pPr indent="-127000" lvl="0" marL="127000" marR="0" rtl="0" algn="l">
              <a:lnSpc>
                <a:spcPct val="116666"/>
              </a:lnSpc>
              <a:spcBef>
                <a:spcPts val="0"/>
              </a:spcBef>
              <a:spcAft>
                <a:spcPts val="0"/>
              </a:spcAft>
              <a:buNone/>
            </a:pPr>
            <a:r>
              <a:rPr lang="en" sz="300">
                <a:solidFill>
                  <a:srgbClr val="231F20"/>
                </a:solidFill>
                <a:latin typeface="Verdana"/>
                <a:ea typeface="Verdana"/>
                <a:cs typeface="Verdana"/>
                <a:sym typeface="Verdana"/>
              </a:rPr>
              <a:t>Landmarks Preservation Commission</a:t>
            </a:r>
            <a:endParaRPr sz="300">
              <a:latin typeface="Verdana"/>
              <a:ea typeface="Verdana"/>
              <a:cs typeface="Verdana"/>
              <a:sym typeface="Verdana"/>
            </a:endParaRPr>
          </a:p>
        </p:txBody>
      </p:sp>
      <p:sp>
        <p:nvSpPr>
          <p:cNvPr id="246" name="Google Shape;246;p21"/>
          <p:cNvSpPr txBox="1"/>
          <p:nvPr/>
        </p:nvSpPr>
        <p:spPr>
          <a:xfrm>
            <a:off x="3683374" y="3561948"/>
            <a:ext cx="507300" cy="100500"/>
          </a:xfrm>
          <a:prstGeom prst="rect">
            <a:avLst/>
          </a:prstGeom>
          <a:noFill/>
          <a:ln>
            <a:noFill/>
          </a:ln>
        </p:spPr>
        <p:txBody>
          <a:bodyPr anchorCtr="0" anchor="t" bIns="0" lIns="0" spcFirstLastPara="1" rIns="0" wrap="square" tIns="9125">
            <a:spAutoFit/>
          </a:bodyPr>
          <a:lstStyle/>
          <a:p>
            <a:pPr indent="3810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Talent and Workforce Development</a:t>
            </a:r>
            <a:endParaRPr sz="300">
              <a:latin typeface="Verdana"/>
              <a:ea typeface="Verdana"/>
              <a:cs typeface="Verdana"/>
              <a:sym typeface="Verdana"/>
            </a:endParaRPr>
          </a:p>
        </p:txBody>
      </p:sp>
      <p:sp>
        <p:nvSpPr>
          <p:cNvPr id="247" name="Google Shape;247;p21"/>
          <p:cNvSpPr txBox="1"/>
          <p:nvPr/>
        </p:nvSpPr>
        <p:spPr>
          <a:xfrm>
            <a:off x="3792494" y="3737467"/>
            <a:ext cx="289200" cy="100500"/>
          </a:xfrm>
          <a:prstGeom prst="rect">
            <a:avLst/>
          </a:prstGeom>
          <a:noFill/>
          <a:ln>
            <a:noFill/>
          </a:ln>
        </p:spPr>
        <p:txBody>
          <a:bodyPr anchorCtr="0" anchor="t" bIns="0" lIns="0" spcFirstLastPara="1" rIns="0" wrap="square" tIns="9125">
            <a:spAutoFit/>
          </a:bodyPr>
          <a:lstStyle/>
          <a:p>
            <a:pPr indent="-25400" lvl="0" marL="25400" marR="0" rtl="0" algn="l">
              <a:lnSpc>
                <a:spcPct val="116666"/>
              </a:lnSpc>
              <a:spcBef>
                <a:spcPts val="0"/>
              </a:spcBef>
              <a:spcAft>
                <a:spcPts val="0"/>
              </a:spcAft>
              <a:buNone/>
            </a:pPr>
            <a:r>
              <a:rPr lang="en" sz="300">
                <a:solidFill>
                  <a:srgbClr val="231F20"/>
                </a:solidFill>
                <a:latin typeface="Verdana"/>
                <a:ea typeface="Verdana"/>
                <a:cs typeface="Verdana"/>
                <a:sym typeface="Verdana"/>
              </a:rPr>
              <a:t>Public Design Commission</a:t>
            </a:r>
            <a:endParaRPr sz="300">
              <a:latin typeface="Verdana"/>
              <a:ea typeface="Verdana"/>
              <a:cs typeface="Verdana"/>
              <a:sym typeface="Verdana"/>
            </a:endParaRPr>
          </a:p>
        </p:txBody>
      </p:sp>
      <p:sp>
        <p:nvSpPr>
          <p:cNvPr id="248" name="Google Shape;248;p21"/>
          <p:cNvSpPr txBox="1"/>
          <p:nvPr/>
        </p:nvSpPr>
        <p:spPr>
          <a:xfrm>
            <a:off x="3707818" y="4472913"/>
            <a:ext cx="460500" cy="441600"/>
          </a:xfrm>
          <a:prstGeom prst="rect">
            <a:avLst/>
          </a:prstGeom>
          <a:noFill/>
          <a:ln>
            <a:noFill/>
          </a:ln>
        </p:spPr>
        <p:txBody>
          <a:bodyPr anchorCtr="0" anchor="t" bIns="0" lIns="0" spcFirstLastPara="1" rIns="0" wrap="square" tIns="9125">
            <a:spAutoFit/>
          </a:bodyPr>
          <a:lstStyle/>
          <a:p>
            <a:pPr indent="0" lvl="0" marL="12700" marR="0" rtl="0" algn="ctr">
              <a:lnSpc>
                <a:spcPct val="116666"/>
              </a:lnSpc>
              <a:spcBef>
                <a:spcPts val="0"/>
              </a:spcBef>
              <a:spcAft>
                <a:spcPts val="0"/>
              </a:spcAft>
              <a:buNone/>
            </a:pPr>
            <a:r>
              <a:rPr lang="en" sz="300">
                <a:solidFill>
                  <a:srgbClr val="231F20"/>
                </a:solidFill>
                <a:latin typeface="Verdana"/>
                <a:ea typeface="Verdana"/>
                <a:cs typeface="Verdana"/>
                <a:sym typeface="Verdana"/>
              </a:rPr>
              <a:t>Housing Development Corporation</a:t>
            </a:r>
            <a:endParaRPr sz="300">
              <a:latin typeface="Verdana"/>
              <a:ea typeface="Verdana"/>
              <a:cs typeface="Verdana"/>
              <a:sym typeface="Verdana"/>
            </a:endParaRPr>
          </a:p>
          <a:p>
            <a:pPr indent="0" lvl="0" marL="0" rtl="0" algn="l">
              <a:lnSpc>
                <a:spcPct val="100000"/>
              </a:lnSpc>
              <a:spcBef>
                <a:spcPts val="400"/>
              </a:spcBef>
              <a:spcAft>
                <a:spcPts val="0"/>
              </a:spcAft>
              <a:buNone/>
            </a:pPr>
            <a:r>
              <a:t/>
            </a:r>
            <a:endParaRPr sz="300">
              <a:latin typeface="Verdana"/>
              <a:ea typeface="Verdana"/>
              <a:cs typeface="Verdana"/>
              <a:sym typeface="Verdana"/>
            </a:endParaRPr>
          </a:p>
          <a:p>
            <a:pPr indent="0" lvl="0" marL="50800" marR="38100" rtl="0" algn="ctr">
              <a:lnSpc>
                <a:spcPct val="116666"/>
              </a:lnSpc>
              <a:spcBef>
                <a:spcPts val="0"/>
              </a:spcBef>
              <a:spcAft>
                <a:spcPts val="0"/>
              </a:spcAft>
              <a:buNone/>
            </a:pPr>
            <a:r>
              <a:rPr lang="en" sz="300">
                <a:solidFill>
                  <a:srgbClr val="231F20"/>
                </a:solidFill>
                <a:latin typeface="Verdana"/>
                <a:ea typeface="Verdana"/>
                <a:cs typeface="Verdana"/>
                <a:sym typeface="Verdana"/>
              </a:rPr>
              <a:t>Housing Recovery Operations</a:t>
            </a:r>
            <a:endParaRPr sz="300">
              <a:latin typeface="Verdana"/>
              <a:ea typeface="Verdana"/>
              <a:cs typeface="Verdana"/>
              <a:sym typeface="Verdana"/>
            </a:endParaRPr>
          </a:p>
          <a:p>
            <a:pPr indent="0" lvl="0" marL="0" rtl="0" algn="l">
              <a:lnSpc>
                <a:spcPct val="100000"/>
              </a:lnSpc>
              <a:spcBef>
                <a:spcPts val="300"/>
              </a:spcBef>
              <a:spcAft>
                <a:spcPts val="0"/>
              </a:spcAft>
              <a:buNone/>
            </a:pPr>
            <a:r>
              <a:t/>
            </a:r>
            <a:endParaRPr sz="300">
              <a:latin typeface="Verdana"/>
              <a:ea typeface="Verdana"/>
              <a:cs typeface="Verdana"/>
              <a:sym typeface="Verdana"/>
            </a:endParaRPr>
          </a:p>
          <a:p>
            <a:pPr indent="0" lvl="0" marL="63500" marR="50800" rtl="0" algn="ctr">
              <a:lnSpc>
                <a:spcPct val="116666"/>
              </a:lnSpc>
              <a:spcBef>
                <a:spcPts val="0"/>
              </a:spcBef>
              <a:spcAft>
                <a:spcPts val="0"/>
              </a:spcAft>
              <a:buNone/>
            </a:pPr>
            <a:r>
              <a:rPr lang="en" sz="300">
                <a:solidFill>
                  <a:srgbClr val="231F20"/>
                </a:solidFill>
                <a:latin typeface="Verdana"/>
                <a:ea typeface="Verdana"/>
                <a:cs typeface="Verdana"/>
                <a:sym typeface="Verdana"/>
              </a:rPr>
              <a:t>Office to Protect Tenants</a:t>
            </a:r>
            <a:endParaRPr sz="300">
              <a:latin typeface="Verdana"/>
              <a:ea typeface="Verdana"/>
              <a:cs typeface="Verdana"/>
              <a:sym typeface="Verdana"/>
            </a:endParaRPr>
          </a:p>
        </p:txBody>
      </p:sp>
      <p:sp>
        <p:nvSpPr>
          <p:cNvPr id="249" name="Google Shape;249;p21"/>
          <p:cNvSpPr txBox="1"/>
          <p:nvPr/>
        </p:nvSpPr>
        <p:spPr>
          <a:xfrm>
            <a:off x="3704283" y="2031223"/>
            <a:ext cx="465300" cy="144000"/>
          </a:xfrm>
          <a:prstGeom prst="rect">
            <a:avLst/>
          </a:prstGeom>
          <a:noFill/>
          <a:ln>
            <a:noFill/>
          </a:ln>
        </p:spPr>
        <p:txBody>
          <a:bodyPr anchorCtr="0" anchor="t" bIns="0" lIns="0" spcFirstLastPara="1" rIns="0" wrap="square" tIns="9125">
            <a:spAutoFit/>
          </a:bodyPr>
          <a:lstStyle/>
          <a:p>
            <a:pPr indent="0" lvl="0" marL="12700" marR="0" rtl="0" algn="ctr">
              <a:lnSpc>
                <a:spcPct val="116666"/>
              </a:lnSpc>
              <a:spcBef>
                <a:spcPts val="0"/>
              </a:spcBef>
              <a:spcAft>
                <a:spcPts val="0"/>
              </a:spcAft>
              <a:buNone/>
            </a:pPr>
            <a:r>
              <a:rPr lang="en" sz="300">
                <a:solidFill>
                  <a:srgbClr val="231F20"/>
                </a:solidFill>
                <a:latin typeface="Verdana"/>
                <a:ea typeface="Verdana"/>
                <a:cs typeface="Verdana"/>
                <a:sym typeface="Verdana"/>
              </a:rPr>
              <a:t>Department of Consumer and Worker Protection</a:t>
            </a:r>
            <a:endParaRPr sz="300">
              <a:latin typeface="Verdana"/>
              <a:ea typeface="Verdana"/>
              <a:cs typeface="Verdana"/>
              <a:sym typeface="Verdana"/>
            </a:endParaRPr>
          </a:p>
        </p:txBody>
      </p:sp>
      <p:sp>
        <p:nvSpPr>
          <p:cNvPr id="250" name="Google Shape;250;p21"/>
          <p:cNvSpPr txBox="1"/>
          <p:nvPr/>
        </p:nvSpPr>
        <p:spPr>
          <a:xfrm>
            <a:off x="3697284" y="4261290"/>
            <a:ext cx="486600" cy="144000"/>
          </a:xfrm>
          <a:prstGeom prst="rect">
            <a:avLst/>
          </a:prstGeom>
          <a:noFill/>
          <a:ln>
            <a:noFill/>
          </a:ln>
        </p:spPr>
        <p:txBody>
          <a:bodyPr anchorCtr="0" anchor="t" bIns="0" lIns="0" spcFirstLastPara="1" rIns="0" wrap="square" tIns="9125">
            <a:spAutoFit/>
          </a:bodyPr>
          <a:lstStyle/>
          <a:p>
            <a:pPr indent="0" lvl="0" marL="12700" marR="0" rtl="0" algn="ctr">
              <a:lnSpc>
                <a:spcPct val="116666"/>
              </a:lnSpc>
              <a:spcBef>
                <a:spcPts val="0"/>
              </a:spcBef>
              <a:spcAft>
                <a:spcPts val="0"/>
              </a:spcAft>
              <a:buNone/>
            </a:pPr>
            <a:r>
              <a:rPr lang="en" sz="300">
                <a:solidFill>
                  <a:srgbClr val="231F20"/>
                </a:solidFill>
                <a:latin typeface="Verdana"/>
                <a:ea typeface="Verdana"/>
                <a:cs typeface="Verdana"/>
                <a:sym typeface="Verdana"/>
              </a:rPr>
              <a:t>Department of Housing Preservation</a:t>
            </a:r>
            <a:endParaRPr sz="300">
              <a:latin typeface="Verdana"/>
              <a:ea typeface="Verdana"/>
              <a:cs typeface="Verdana"/>
              <a:sym typeface="Verdana"/>
            </a:endParaRPr>
          </a:p>
          <a:p>
            <a:pPr indent="0" lvl="0" marL="0" rtl="0" algn="ctr">
              <a:lnSpc>
                <a:spcPct val="113333"/>
              </a:lnSpc>
              <a:spcBef>
                <a:spcPts val="0"/>
              </a:spcBef>
              <a:spcAft>
                <a:spcPts val="0"/>
              </a:spcAft>
              <a:buNone/>
            </a:pPr>
            <a:r>
              <a:rPr lang="en" sz="300">
                <a:solidFill>
                  <a:srgbClr val="231F20"/>
                </a:solidFill>
                <a:latin typeface="Verdana"/>
                <a:ea typeface="Verdana"/>
                <a:cs typeface="Verdana"/>
                <a:sym typeface="Verdana"/>
              </a:rPr>
              <a:t>and Development</a:t>
            </a:r>
            <a:endParaRPr sz="300">
              <a:latin typeface="Verdana"/>
              <a:ea typeface="Verdana"/>
              <a:cs typeface="Verdana"/>
              <a:sym typeface="Verdana"/>
            </a:endParaRPr>
          </a:p>
        </p:txBody>
      </p:sp>
      <p:grpSp>
        <p:nvGrpSpPr>
          <p:cNvPr id="251" name="Google Shape;251;p21"/>
          <p:cNvGrpSpPr/>
          <p:nvPr/>
        </p:nvGrpSpPr>
        <p:grpSpPr>
          <a:xfrm>
            <a:off x="2939442" y="1646056"/>
            <a:ext cx="513347" cy="151261"/>
            <a:chOff x="5584939" y="3365271"/>
            <a:chExt cx="975360" cy="309245"/>
          </a:xfrm>
        </p:grpSpPr>
        <p:sp>
          <p:nvSpPr>
            <p:cNvPr id="252" name="Google Shape;252;p21"/>
            <p:cNvSpPr/>
            <p:nvPr/>
          </p:nvSpPr>
          <p:spPr>
            <a:xfrm>
              <a:off x="5584939" y="3365271"/>
              <a:ext cx="975360" cy="309245"/>
            </a:xfrm>
            <a:custGeom>
              <a:rect b="b" l="l" r="r" t="t"/>
              <a:pathLst>
                <a:path extrusionOk="0" h="309245" w="975359">
                  <a:moveTo>
                    <a:pt x="974750" y="0"/>
                  </a:moveTo>
                  <a:lnTo>
                    <a:pt x="0" y="0"/>
                  </a:lnTo>
                  <a:lnTo>
                    <a:pt x="0" y="308952"/>
                  </a:lnTo>
                  <a:lnTo>
                    <a:pt x="974750" y="308952"/>
                  </a:lnTo>
                  <a:lnTo>
                    <a:pt x="974750" y="0"/>
                  </a:lnTo>
                  <a:close/>
                </a:path>
              </a:pathLst>
            </a:custGeom>
            <a:solidFill>
              <a:srgbClr val="FEC89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53" name="Google Shape;253;p21"/>
            <p:cNvSpPr/>
            <p:nvPr/>
          </p:nvSpPr>
          <p:spPr>
            <a:xfrm>
              <a:off x="5584939" y="3365271"/>
              <a:ext cx="975360" cy="309245"/>
            </a:xfrm>
            <a:custGeom>
              <a:rect b="b" l="l" r="r" t="t"/>
              <a:pathLst>
                <a:path extrusionOk="0" h="309245" w="975359">
                  <a:moveTo>
                    <a:pt x="0" y="308952"/>
                  </a:moveTo>
                  <a:lnTo>
                    <a:pt x="974750" y="308952"/>
                  </a:lnTo>
                  <a:lnTo>
                    <a:pt x="974750" y="0"/>
                  </a:lnTo>
                  <a:lnTo>
                    <a:pt x="0" y="0"/>
                  </a:lnTo>
                  <a:lnTo>
                    <a:pt x="0" y="308952"/>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254" name="Google Shape;254;p21"/>
          <p:cNvSpPr txBox="1"/>
          <p:nvPr/>
        </p:nvSpPr>
        <p:spPr>
          <a:xfrm>
            <a:off x="2988571" y="1680701"/>
            <a:ext cx="4164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Office of Nonprofits</a:t>
            </a:r>
            <a:endParaRPr sz="300">
              <a:latin typeface="Verdana"/>
              <a:ea typeface="Verdana"/>
              <a:cs typeface="Verdana"/>
              <a:sym typeface="Verdana"/>
            </a:endParaRPr>
          </a:p>
        </p:txBody>
      </p:sp>
      <p:grpSp>
        <p:nvGrpSpPr>
          <p:cNvPr id="255" name="Google Shape;255;p21"/>
          <p:cNvGrpSpPr/>
          <p:nvPr/>
        </p:nvGrpSpPr>
        <p:grpSpPr>
          <a:xfrm>
            <a:off x="1501521" y="4178658"/>
            <a:ext cx="514016" cy="137284"/>
            <a:chOff x="2852889" y="8543035"/>
            <a:chExt cx="976630" cy="280670"/>
          </a:xfrm>
        </p:grpSpPr>
        <p:sp>
          <p:nvSpPr>
            <p:cNvPr id="256" name="Google Shape;256;p21"/>
            <p:cNvSpPr/>
            <p:nvPr/>
          </p:nvSpPr>
          <p:spPr>
            <a:xfrm>
              <a:off x="2852889" y="8543035"/>
              <a:ext cx="976630" cy="280670"/>
            </a:xfrm>
            <a:custGeom>
              <a:rect b="b" l="l" r="r" t="t"/>
              <a:pathLst>
                <a:path extrusionOk="0" h="280670" w="976629">
                  <a:moveTo>
                    <a:pt x="976109" y="0"/>
                  </a:moveTo>
                  <a:lnTo>
                    <a:pt x="0" y="0"/>
                  </a:lnTo>
                  <a:lnTo>
                    <a:pt x="0" y="280339"/>
                  </a:lnTo>
                  <a:lnTo>
                    <a:pt x="976109" y="280339"/>
                  </a:lnTo>
                  <a:lnTo>
                    <a:pt x="976109"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57" name="Google Shape;257;p21"/>
            <p:cNvSpPr/>
            <p:nvPr/>
          </p:nvSpPr>
          <p:spPr>
            <a:xfrm>
              <a:off x="2852889" y="8543035"/>
              <a:ext cx="976630" cy="280670"/>
            </a:xfrm>
            <a:custGeom>
              <a:rect b="b" l="l" r="r" t="t"/>
              <a:pathLst>
                <a:path extrusionOk="0" h="280670" w="976629">
                  <a:moveTo>
                    <a:pt x="0" y="0"/>
                  </a:moveTo>
                  <a:lnTo>
                    <a:pt x="976109" y="0"/>
                  </a:lnTo>
                  <a:lnTo>
                    <a:pt x="976109" y="280339"/>
                  </a:lnTo>
                  <a:lnTo>
                    <a:pt x="0" y="280339"/>
                  </a:lnTo>
                  <a:lnTo>
                    <a:pt x="0" y="0"/>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258" name="Google Shape;258;p21"/>
          <p:cNvSpPr txBox="1"/>
          <p:nvPr/>
        </p:nvSpPr>
        <p:spPr>
          <a:xfrm>
            <a:off x="1527984" y="4194834"/>
            <a:ext cx="462000" cy="100500"/>
          </a:xfrm>
          <a:prstGeom prst="rect">
            <a:avLst/>
          </a:prstGeom>
          <a:noFill/>
          <a:ln>
            <a:noFill/>
          </a:ln>
        </p:spPr>
        <p:txBody>
          <a:bodyPr anchorCtr="0" anchor="t" bIns="0" lIns="0" spcFirstLastPara="1" rIns="0" wrap="square" tIns="9125">
            <a:spAutoFit/>
          </a:bodyPr>
          <a:lstStyle/>
          <a:p>
            <a:pPr indent="5080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Sports Wellness &amp; Recreation</a:t>
            </a:r>
            <a:endParaRPr sz="300">
              <a:latin typeface="Verdana"/>
              <a:ea typeface="Verdana"/>
              <a:cs typeface="Verdana"/>
              <a:sym typeface="Verdana"/>
            </a:endParaRPr>
          </a:p>
        </p:txBody>
      </p:sp>
      <p:grpSp>
        <p:nvGrpSpPr>
          <p:cNvPr id="259" name="Google Shape;259;p21"/>
          <p:cNvGrpSpPr/>
          <p:nvPr/>
        </p:nvGrpSpPr>
        <p:grpSpPr>
          <a:xfrm>
            <a:off x="1501521" y="4356619"/>
            <a:ext cx="514016" cy="137284"/>
            <a:chOff x="2852889" y="8906865"/>
            <a:chExt cx="976630" cy="280670"/>
          </a:xfrm>
        </p:grpSpPr>
        <p:sp>
          <p:nvSpPr>
            <p:cNvPr id="260" name="Google Shape;260;p21"/>
            <p:cNvSpPr/>
            <p:nvPr/>
          </p:nvSpPr>
          <p:spPr>
            <a:xfrm>
              <a:off x="2852889" y="8906865"/>
              <a:ext cx="976630" cy="280670"/>
            </a:xfrm>
            <a:custGeom>
              <a:rect b="b" l="l" r="r" t="t"/>
              <a:pathLst>
                <a:path extrusionOk="0" h="280670" w="976629">
                  <a:moveTo>
                    <a:pt x="976109" y="0"/>
                  </a:moveTo>
                  <a:lnTo>
                    <a:pt x="0" y="0"/>
                  </a:lnTo>
                  <a:lnTo>
                    <a:pt x="0" y="280339"/>
                  </a:lnTo>
                  <a:lnTo>
                    <a:pt x="976109" y="280339"/>
                  </a:lnTo>
                  <a:lnTo>
                    <a:pt x="976109"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61" name="Google Shape;261;p21"/>
            <p:cNvSpPr/>
            <p:nvPr/>
          </p:nvSpPr>
          <p:spPr>
            <a:xfrm>
              <a:off x="2852889" y="8906865"/>
              <a:ext cx="976630" cy="280670"/>
            </a:xfrm>
            <a:custGeom>
              <a:rect b="b" l="l" r="r" t="t"/>
              <a:pathLst>
                <a:path extrusionOk="0" h="280670" w="976629">
                  <a:moveTo>
                    <a:pt x="0" y="0"/>
                  </a:moveTo>
                  <a:lnTo>
                    <a:pt x="976109" y="0"/>
                  </a:lnTo>
                  <a:lnTo>
                    <a:pt x="976109" y="280339"/>
                  </a:lnTo>
                  <a:lnTo>
                    <a:pt x="0" y="280339"/>
                  </a:lnTo>
                  <a:lnTo>
                    <a:pt x="0" y="0"/>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262" name="Google Shape;262;p21"/>
          <p:cNvSpPr txBox="1"/>
          <p:nvPr/>
        </p:nvSpPr>
        <p:spPr>
          <a:xfrm>
            <a:off x="1565883" y="4372801"/>
            <a:ext cx="386400" cy="100500"/>
          </a:xfrm>
          <a:prstGeom prst="rect">
            <a:avLst/>
          </a:prstGeom>
          <a:noFill/>
          <a:ln>
            <a:noFill/>
          </a:ln>
        </p:spPr>
        <p:txBody>
          <a:bodyPr anchorCtr="0" anchor="t" bIns="0" lIns="0" spcFirstLastPara="1" rIns="0" wrap="square" tIns="9125">
            <a:spAutoFit/>
          </a:bodyPr>
          <a:lstStyle/>
          <a:p>
            <a:pPr indent="1270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Asylum Seeker Operations</a:t>
            </a:r>
            <a:endParaRPr sz="300">
              <a:latin typeface="Verdana"/>
              <a:ea typeface="Verdana"/>
              <a:cs typeface="Verdana"/>
              <a:sym typeface="Verdana"/>
            </a:endParaRPr>
          </a:p>
        </p:txBody>
      </p:sp>
      <p:grpSp>
        <p:nvGrpSpPr>
          <p:cNvPr id="263" name="Google Shape;263;p21"/>
          <p:cNvGrpSpPr/>
          <p:nvPr/>
        </p:nvGrpSpPr>
        <p:grpSpPr>
          <a:xfrm>
            <a:off x="1497229" y="3439591"/>
            <a:ext cx="514016" cy="137284"/>
            <a:chOff x="2844736" y="7032053"/>
            <a:chExt cx="976630" cy="280670"/>
          </a:xfrm>
        </p:grpSpPr>
        <p:sp>
          <p:nvSpPr>
            <p:cNvPr id="264" name="Google Shape;264;p21"/>
            <p:cNvSpPr/>
            <p:nvPr/>
          </p:nvSpPr>
          <p:spPr>
            <a:xfrm>
              <a:off x="2844736" y="7032053"/>
              <a:ext cx="976630" cy="280670"/>
            </a:xfrm>
            <a:custGeom>
              <a:rect b="b" l="l" r="r" t="t"/>
              <a:pathLst>
                <a:path extrusionOk="0" h="280670" w="976629">
                  <a:moveTo>
                    <a:pt x="976109" y="0"/>
                  </a:moveTo>
                  <a:lnTo>
                    <a:pt x="0" y="0"/>
                  </a:lnTo>
                  <a:lnTo>
                    <a:pt x="0" y="280339"/>
                  </a:lnTo>
                  <a:lnTo>
                    <a:pt x="976109" y="280339"/>
                  </a:lnTo>
                  <a:lnTo>
                    <a:pt x="976109"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65" name="Google Shape;265;p21"/>
            <p:cNvSpPr/>
            <p:nvPr/>
          </p:nvSpPr>
          <p:spPr>
            <a:xfrm>
              <a:off x="2844736" y="7032053"/>
              <a:ext cx="976630" cy="280670"/>
            </a:xfrm>
            <a:custGeom>
              <a:rect b="b" l="l" r="r" t="t"/>
              <a:pathLst>
                <a:path extrusionOk="0" h="280670" w="976629">
                  <a:moveTo>
                    <a:pt x="0" y="0"/>
                  </a:moveTo>
                  <a:lnTo>
                    <a:pt x="976109" y="0"/>
                  </a:lnTo>
                  <a:lnTo>
                    <a:pt x="976109" y="280339"/>
                  </a:lnTo>
                  <a:lnTo>
                    <a:pt x="0" y="280339"/>
                  </a:lnTo>
                  <a:lnTo>
                    <a:pt x="0" y="0"/>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266" name="Google Shape;266;p21"/>
          <p:cNvSpPr txBox="1"/>
          <p:nvPr/>
        </p:nvSpPr>
        <p:spPr>
          <a:xfrm>
            <a:off x="1563757" y="3453549"/>
            <a:ext cx="381900" cy="100500"/>
          </a:xfrm>
          <a:prstGeom prst="rect">
            <a:avLst/>
          </a:prstGeom>
          <a:noFill/>
          <a:ln>
            <a:noFill/>
          </a:ln>
        </p:spPr>
        <p:txBody>
          <a:bodyPr anchorCtr="0" anchor="t" bIns="0" lIns="0" spcFirstLastPara="1" rIns="0" wrap="square" tIns="9125">
            <a:spAutoFit/>
          </a:bodyPr>
          <a:lstStyle/>
          <a:p>
            <a:pPr indent="-63500" lvl="0" marL="63500" marR="0" rtl="0" algn="l">
              <a:lnSpc>
                <a:spcPct val="116666"/>
              </a:lnSpc>
              <a:spcBef>
                <a:spcPts val="0"/>
              </a:spcBef>
              <a:spcAft>
                <a:spcPts val="0"/>
              </a:spcAft>
              <a:buNone/>
            </a:pPr>
            <a:r>
              <a:rPr lang="en" sz="300">
                <a:solidFill>
                  <a:srgbClr val="231F20"/>
                </a:solidFill>
                <a:latin typeface="Verdana"/>
                <a:ea typeface="Verdana"/>
                <a:cs typeface="Verdana"/>
                <a:sym typeface="Verdana"/>
              </a:rPr>
              <a:t>Civic Engagement Commission</a:t>
            </a:r>
            <a:endParaRPr sz="300">
              <a:latin typeface="Verdana"/>
              <a:ea typeface="Verdana"/>
              <a:cs typeface="Verdana"/>
              <a:sym typeface="Verdana"/>
            </a:endParaRPr>
          </a:p>
        </p:txBody>
      </p:sp>
      <p:grpSp>
        <p:nvGrpSpPr>
          <p:cNvPr id="267" name="Google Shape;267;p21"/>
          <p:cNvGrpSpPr/>
          <p:nvPr/>
        </p:nvGrpSpPr>
        <p:grpSpPr>
          <a:xfrm>
            <a:off x="2939442" y="3001990"/>
            <a:ext cx="513347" cy="137595"/>
            <a:chOff x="5584939" y="6137402"/>
            <a:chExt cx="975360" cy="281305"/>
          </a:xfrm>
        </p:grpSpPr>
        <p:sp>
          <p:nvSpPr>
            <p:cNvPr id="268" name="Google Shape;268;p21"/>
            <p:cNvSpPr/>
            <p:nvPr/>
          </p:nvSpPr>
          <p:spPr>
            <a:xfrm>
              <a:off x="5584939" y="6137402"/>
              <a:ext cx="975360" cy="281305"/>
            </a:xfrm>
            <a:custGeom>
              <a:rect b="b" l="l" r="r" t="t"/>
              <a:pathLst>
                <a:path extrusionOk="0" h="281304" w="975359">
                  <a:moveTo>
                    <a:pt x="974750" y="0"/>
                  </a:moveTo>
                  <a:lnTo>
                    <a:pt x="0" y="0"/>
                  </a:lnTo>
                  <a:lnTo>
                    <a:pt x="0" y="280682"/>
                  </a:lnTo>
                  <a:lnTo>
                    <a:pt x="974750" y="280682"/>
                  </a:lnTo>
                  <a:lnTo>
                    <a:pt x="974750" y="0"/>
                  </a:lnTo>
                  <a:close/>
                </a:path>
              </a:pathLst>
            </a:custGeom>
            <a:solidFill>
              <a:srgbClr val="FEC89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69" name="Google Shape;269;p21"/>
            <p:cNvSpPr/>
            <p:nvPr/>
          </p:nvSpPr>
          <p:spPr>
            <a:xfrm>
              <a:off x="5584939" y="6137402"/>
              <a:ext cx="975360" cy="281305"/>
            </a:xfrm>
            <a:custGeom>
              <a:rect b="b" l="l" r="r" t="t"/>
              <a:pathLst>
                <a:path extrusionOk="0" h="281304" w="975359">
                  <a:moveTo>
                    <a:pt x="0" y="280682"/>
                  </a:moveTo>
                  <a:lnTo>
                    <a:pt x="974750" y="280682"/>
                  </a:lnTo>
                  <a:lnTo>
                    <a:pt x="974750" y="0"/>
                  </a:lnTo>
                  <a:lnTo>
                    <a:pt x="0" y="0"/>
                  </a:lnTo>
                  <a:lnTo>
                    <a:pt x="0" y="280682"/>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270" name="Google Shape;270;p21"/>
          <p:cNvSpPr txBox="1"/>
          <p:nvPr/>
        </p:nvSpPr>
        <p:spPr>
          <a:xfrm>
            <a:off x="2955423" y="3016364"/>
            <a:ext cx="482700" cy="100500"/>
          </a:xfrm>
          <a:prstGeom prst="rect">
            <a:avLst/>
          </a:prstGeom>
          <a:noFill/>
          <a:ln>
            <a:noFill/>
          </a:ln>
        </p:spPr>
        <p:txBody>
          <a:bodyPr anchorCtr="0" anchor="t" bIns="0" lIns="0" spcFirstLastPara="1" rIns="0" wrap="square" tIns="9125">
            <a:spAutoFit/>
          </a:bodyPr>
          <a:lstStyle/>
          <a:p>
            <a:pPr indent="-177800" lvl="0" marL="177800" marR="0" rtl="0" algn="l">
              <a:lnSpc>
                <a:spcPct val="116666"/>
              </a:lnSpc>
              <a:spcBef>
                <a:spcPts val="0"/>
              </a:spcBef>
              <a:spcAft>
                <a:spcPts val="0"/>
              </a:spcAft>
              <a:buNone/>
            </a:pPr>
            <a:r>
              <a:rPr lang="en" sz="300">
                <a:solidFill>
                  <a:srgbClr val="231F20"/>
                </a:solidFill>
                <a:latin typeface="Verdana"/>
                <a:ea typeface="Verdana"/>
                <a:cs typeface="Verdana"/>
                <a:sym typeface="Verdana"/>
              </a:rPr>
              <a:t>Commission on Gender Equity</a:t>
            </a:r>
            <a:endParaRPr sz="300">
              <a:latin typeface="Verdana"/>
              <a:ea typeface="Verdana"/>
              <a:cs typeface="Verdana"/>
              <a:sym typeface="Verdana"/>
            </a:endParaRPr>
          </a:p>
        </p:txBody>
      </p:sp>
      <p:grpSp>
        <p:nvGrpSpPr>
          <p:cNvPr id="271" name="Google Shape;271;p21"/>
          <p:cNvGrpSpPr/>
          <p:nvPr/>
        </p:nvGrpSpPr>
        <p:grpSpPr>
          <a:xfrm>
            <a:off x="2939442" y="3757861"/>
            <a:ext cx="513347" cy="137595"/>
            <a:chOff x="5584939" y="7682738"/>
            <a:chExt cx="975360" cy="281305"/>
          </a:xfrm>
        </p:grpSpPr>
        <p:sp>
          <p:nvSpPr>
            <p:cNvPr id="272" name="Google Shape;272;p21"/>
            <p:cNvSpPr/>
            <p:nvPr/>
          </p:nvSpPr>
          <p:spPr>
            <a:xfrm>
              <a:off x="5584939" y="7682738"/>
              <a:ext cx="975360" cy="281305"/>
            </a:xfrm>
            <a:custGeom>
              <a:rect b="b" l="l" r="r" t="t"/>
              <a:pathLst>
                <a:path extrusionOk="0" h="281304" w="975359">
                  <a:moveTo>
                    <a:pt x="974750" y="0"/>
                  </a:moveTo>
                  <a:lnTo>
                    <a:pt x="0" y="0"/>
                  </a:lnTo>
                  <a:lnTo>
                    <a:pt x="0" y="280682"/>
                  </a:lnTo>
                  <a:lnTo>
                    <a:pt x="974750" y="280682"/>
                  </a:lnTo>
                  <a:lnTo>
                    <a:pt x="974750" y="0"/>
                  </a:lnTo>
                  <a:close/>
                </a:path>
              </a:pathLst>
            </a:custGeom>
            <a:solidFill>
              <a:srgbClr val="FEC89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73" name="Google Shape;273;p21"/>
            <p:cNvSpPr/>
            <p:nvPr/>
          </p:nvSpPr>
          <p:spPr>
            <a:xfrm>
              <a:off x="5584939" y="7682738"/>
              <a:ext cx="975360" cy="281305"/>
            </a:xfrm>
            <a:custGeom>
              <a:rect b="b" l="l" r="r" t="t"/>
              <a:pathLst>
                <a:path extrusionOk="0" h="281304" w="975359">
                  <a:moveTo>
                    <a:pt x="0" y="280682"/>
                  </a:moveTo>
                  <a:lnTo>
                    <a:pt x="974750" y="280682"/>
                  </a:lnTo>
                  <a:lnTo>
                    <a:pt x="974750" y="0"/>
                  </a:lnTo>
                  <a:lnTo>
                    <a:pt x="0" y="0"/>
                  </a:lnTo>
                  <a:lnTo>
                    <a:pt x="0" y="280682"/>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274" name="Google Shape;274;p21"/>
          <p:cNvSpPr txBox="1"/>
          <p:nvPr/>
        </p:nvSpPr>
        <p:spPr>
          <a:xfrm>
            <a:off x="3015461" y="3772236"/>
            <a:ext cx="362700" cy="100500"/>
          </a:xfrm>
          <a:prstGeom prst="rect">
            <a:avLst/>
          </a:prstGeom>
          <a:noFill/>
          <a:ln>
            <a:noFill/>
          </a:ln>
        </p:spPr>
        <p:txBody>
          <a:bodyPr anchorCtr="0" anchor="t" bIns="0" lIns="0" spcFirstLastPara="1" rIns="0" wrap="square" tIns="9125">
            <a:spAutoFit/>
          </a:bodyPr>
          <a:lstStyle/>
          <a:p>
            <a:pPr indent="-88900" lvl="0" marL="88900" marR="0" rtl="0" algn="l">
              <a:lnSpc>
                <a:spcPct val="116666"/>
              </a:lnSpc>
              <a:spcBef>
                <a:spcPts val="0"/>
              </a:spcBef>
              <a:spcAft>
                <a:spcPts val="0"/>
              </a:spcAft>
              <a:buNone/>
            </a:pPr>
            <a:r>
              <a:rPr lang="en" sz="300">
                <a:solidFill>
                  <a:srgbClr val="231F20"/>
                </a:solidFill>
                <a:latin typeface="Verdana"/>
                <a:ea typeface="Verdana"/>
                <a:cs typeface="Verdana"/>
                <a:sym typeface="Verdana"/>
              </a:rPr>
              <a:t>City University of New York</a:t>
            </a:r>
            <a:endParaRPr sz="300">
              <a:latin typeface="Verdana"/>
              <a:ea typeface="Verdana"/>
              <a:cs typeface="Verdana"/>
              <a:sym typeface="Verdana"/>
            </a:endParaRPr>
          </a:p>
        </p:txBody>
      </p:sp>
      <p:grpSp>
        <p:nvGrpSpPr>
          <p:cNvPr id="275" name="Google Shape;275;p21"/>
          <p:cNvGrpSpPr/>
          <p:nvPr/>
        </p:nvGrpSpPr>
        <p:grpSpPr>
          <a:xfrm>
            <a:off x="5574404" y="2273899"/>
            <a:ext cx="495968" cy="137284"/>
            <a:chOff x="10591368" y="4648860"/>
            <a:chExt cx="942340" cy="280670"/>
          </a:xfrm>
        </p:grpSpPr>
        <p:sp>
          <p:nvSpPr>
            <p:cNvPr id="276" name="Google Shape;276;p21"/>
            <p:cNvSpPr/>
            <p:nvPr/>
          </p:nvSpPr>
          <p:spPr>
            <a:xfrm>
              <a:off x="10591368" y="4648860"/>
              <a:ext cx="942340" cy="280670"/>
            </a:xfrm>
            <a:custGeom>
              <a:rect b="b" l="l" r="r" t="t"/>
              <a:pathLst>
                <a:path extrusionOk="0" h="280670" w="942340">
                  <a:moveTo>
                    <a:pt x="941819" y="0"/>
                  </a:moveTo>
                  <a:lnTo>
                    <a:pt x="0" y="0"/>
                  </a:lnTo>
                  <a:lnTo>
                    <a:pt x="0" y="280339"/>
                  </a:lnTo>
                  <a:lnTo>
                    <a:pt x="941819" y="280339"/>
                  </a:lnTo>
                  <a:lnTo>
                    <a:pt x="941819" y="0"/>
                  </a:lnTo>
                  <a:close/>
                </a:path>
              </a:pathLst>
            </a:custGeom>
            <a:solidFill>
              <a:srgbClr val="D9DD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77" name="Google Shape;277;p21"/>
            <p:cNvSpPr/>
            <p:nvPr/>
          </p:nvSpPr>
          <p:spPr>
            <a:xfrm>
              <a:off x="10591368" y="4648860"/>
              <a:ext cx="942340" cy="280670"/>
            </a:xfrm>
            <a:custGeom>
              <a:rect b="b" l="l" r="r" t="t"/>
              <a:pathLst>
                <a:path extrusionOk="0" h="280670" w="942340">
                  <a:moveTo>
                    <a:pt x="0" y="280339"/>
                  </a:moveTo>
                  <a:lnTo>
                    <a:pt x="941819" y="280339"/>
                  </a:lnTo>
                  <a:lnTo>
                    <a:pt x="941819" y="0"/>
                  </a:lnTo>
                  <a:lnTo>
                    <a:pt x="0" y="0"/>
                  </a:lnTo>
                  <a:lnTo>
                    <a:pt x="0" y="28033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278" name="Google Shape;278;p21"/>
          <p:cNvSpPr txBox="1"/>
          <p:nvPr/>
        </p:nvSpPr>
        <p:spPr>
          <a:xfrm>
            <a:off x="5630585" y="2289752"/>
            <a:ext cx="383400" cy="100500"/>
          </a:xfrm>
          <a:prstGeom prst="rect">
            <a:avLst/>
          </a:prstGeom>
          <a:noFill/>
          <a:ln>
            <a:noFill/>
          </a:ln>
        </p:spPr>
        <p:txBody>
          <a:bodyPr anchorCtr="0" anchor="t" bIns="0" lIns="0" spcFirstLastPara="1" rIns="0" wrap="square" tIns="9125">
            <a:spAutoFit/>
          </a:bodyPr>
          <a:lstStyle/>
          <a:p>
            <a:pPr indent="-63500" lvl="0" marL="635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Strategic Partnerships</a:t>
            </a:r>
            <a:endParaRPr sz="300">
              <a:latin typeface="Verdana"/>
              <a:ea typeface="Verdana"/>
              <a:cs typeface="Verdana"/>
              <a:sym typeface="Verdana"/>
            </a:endParaRPr>
          </a:p>
        </p:txBody>
      </p:sp>
      <p:grpSp>
        <p:nvGrpSpPr>
          <p:cNvPr id="279" name="Google Shape;279;p21"/>
          <p:cNvGrpSpPr/>
          <p:nvPr/>
        </p:nvGrpSpPr>
        <p:grpSpPr>
          <a:xfrm>
            <a:off x="2939442" y="3531559"/>
            <a:ext cx="513347" cy="170518"/>
            <a:chOff x="5584939" y="7220077"/>
            <a:chExt cx="975360" cy="348615"/>
          </a:xfrm>
        </p:grpSpPr>
        <p:sp>
          <p:nvSpPr>
            <p:cNvPr id="280" name="Google Shape;280;p21"/>
            <p:cNvSpPr/>
            <p:nvPr/>
          </p:nvSpPr>
          <p:spPr>
            <a:xfrm>
              <a:off x="5584939" y="7220077"/>
              <a:ext cx="975360" cy="348615"/>
            </a:xfrm>
            <a:custGeom>
              <a:rect b="b" l="l" r="r" t="t"/>
              <a:pathLst>
                <a:path extrusionOk="0" h="348615" w="975359">
                  <a:moveTo>
                    <a:pt x="974750" y="0"/>
                  </a:moveTo>
                  <a:lnTo>
                    <a:pt x="0" y="0"/>
                  </a:lnTo>
                  <a:lnTo>
                    <a:pt x="0" y="348589"/>
                  </a:lnTo>
                  <a:lnTo>
                    <a:pt x="974750" y="348589"/>
                  </a:lnTo>
                  <a:lnTo>
                    <a:pt x="974750" y="0"/>
                  </a:lnTo>
                  <a:close/>
                </a:path>
              </a:pathLst>
            </a:custGeom>
            <a:solidFill>
              <a:srgbClr val="FEC89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81" name="Google Shape;281;p21"/>
            <p:cNvSpPr/>
            <p:nvPr/>
          </p:nvSpPr>
          <p:spPr>
            <a:xfrm>
              <a:off x="5584939" y="7220077"/>
              <a:ext cx="975360" cy="348615"/>
            </a:xfrm>
            <a:custGeom>
              <a:rect b="b" l="l" r="r" t="t"/>
              <a:pathLst>
                <a:path extrusionOk="0" h="348615" w="975359">
                  <a:moveTo>
                    <a:pt x="0" y="348589"/>
                  </a:moveTo>
                  <a:lnTo>
                    <a:pt x="974750" y="348589"/>
                  </a:lnTo>
                  <a:lnTo>
                    <a:pt x="974750" y="0"/>
                  </a:lnTo>
                  <a:lnTo>
                    <a:pt x="0" y="0"/>
                  </a:lnTo>
                  <a:lnTo>
                    <a:pt x="0" y="34858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282" name="Google Shape;282;p21"/>
          <p:cNvSpPr txBox="1"/>
          <p:nvPr/>
        </p:nvSpPr>
        <p:spPr>
          <a:xfrm>
            <a:off x="2991939" y="3561948"/>
            <a:ext cx="416400" cy="100500"/>
          </a:xfrm>
          <a:prstGeom prst="rect">
            <a:avLst/>
          </a:prstGeom>
          <a:noFill/>
          <a:ln>
            <a:noFill/>
          </a:ln>
        </p:spPr>
        <p:txBody>
          <a:bodyPr anchorCtr="0" anchor="t" bIns="0" lIns="0" spcFirstLastPara="1" rIns="0" wrap="square" tIns="9125">
            <a:spAutoFit/>
          </a:bodyPr>
          <a:lstStyle/>
          <a:p>
            <a:pPr indent="3810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Mayor’s Fund &amp; Office of Nonprofits</a:t>
            </a:r>
            <a:endParaRPr sz="300">
              <a:latin typeface="Verdana"/>
              <a:ea typeface="Verdana"/>
              <a:cs typeface="Verdana"/>
              <a:sym typeface="Verdana"/>
            </a:endParaRPr>
          </a:p>
        </p:txBody>
      </p:sp>
      <p:grpSp>
        <p:nvGrpSpPr>
          <p:cNvPr id="283" name="Google Shape;283;p21"/>
          <p:cNvGrpSpPr/>
          <p:nvPr/>
        </p:nvGrpSpPr>
        <p:grpSpPr>
          <a:xfrm>
            <a:off x="2939442" y="3320812"/>
            <a:ext cx="513347" cy="170518"/>
            <a:chOff x="5584939" y="6789216"/>
            <a:chExt cx="975360" cy="348615"/>
          </a:xfrm>
        </p:grpSpPr>
        <p:sp>
          <p:nvSpPr>
            <p:cNvPr id="284" name="Google Shape;284;p21"/>
            <p:cNvSpPr/>
            <p:nvPr/>
          </p:nvSpPr>
          <p:spPr>
            <a:xfrm>
              <a:off x="5584939" y="6789216"/>
              <a:ext cx="975360" cy="348615"/>
            </a:xfrm>
            <a:custGeom>
              <a:rect b="b" l="l" r="r" t="t"/>
              <a:pathLst>
                <a:path extrusionOk="0" h="348615" w="975359">
                  <a:moveTo>
                    <a:pt x="974750" y="0"/>
                  </a:moveTo>
                  <a:lnTo>
                    <a:pt x="0" y="0"/>
                  </a:lnTo>
                  <a:lnTo>
                    <a:pt x="0" y="348589"/>
                  </a:lnTo>
                  <a:lnTo>
                    <a:pt x="974750" y="348589"/>
                  </a:lnTo>
                  <a:lnTo>
                    <a:pt x="974750" y="0"/>
                  </a:lnTo>
                  <a:close/>
                </a:path>
              </a:pathLst>
            </a:custGeom>
            <a:solidFill>
              <a:srgbClr val="FEC89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85" name="Google Shape;285;p21"/>
            <p:cNvSpPr/>
            <p:nvPr/>
          </p:nvSpPr>
          <p:spPr>
            <a:xfrm>
              <a:off x="5584939" y="6789216"/>
              <a:ext cx="975360" cy="348615"/>
            </a:xfrm>
            <a:custGeom>
              <a:rect b="b" l="l" r="r" t="t"/>
              <a:pathLst>
                <a:path extrusionOk="0" h="348615" w="975359">
                  <a:moveTo>
                    <a:pt x="0" y="348589"/>
                  </a:moveTo>
                  <a:lnTo>
                    <a:pt x="974750" y="348589"/>
                  </a:lnTo>
                  <a:lnTo>
                    <a:pt x="974750" y="0"/>
                  </a:lnTo>
                  <a:lnTo>
                    <a:pt x="0" y="0"/>
                  </a:lnTo>
                  <a:lnTo>
                    <a:pt x="0" y="34858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286" name="Google Shape;286;p21"/>
          <p:cNvSpPr txBox="1"/>
          <p:nvPr/>
        </p:nvSpPr>
        <p:spPr>
          <a:xfrm>
            <a:off x="2960396" y="3329702"/>
            <a:ext cx="479700" cy="144000"/>
          </a:xfrm>
          <a:prstGeom prst="rect">
            <a:avLst/>
          </a:prstGeom>
          <a:noFill/>
          <a:ln>
            <a:noFill/>
          </a:ln>
        </p:spPr>
        <p:txBody>
          <a:bodyPr anchorCtr="0" anchor="t" bIns="0" lIns="0" spcFirstLastPara="1" rIns="0" wrap="square" tIns="9125">
            <a:spAutoFit/>
          </a:bodyPr>
          <a:lstStyle/>
          <a:p>
            <a:pPr indent="0" lvl="0" marL="12700" marR="0" rtl="0" algn="ctr">
              <a:lnSpc>
                <a:spcPct val="116666"/>
              </a:lnSpc>
              <a:spcBef>
                <a:spcPts val="0"/>
              </a:spcBef>
              <a:spcAft>
                <a:spcPts val="0"/>
              </a:spcAft>
              <a:buNone/>
            </a:pPr>
            <a:r>
              <a:rPr lang="en" sz="300">
                <a:solidFill>
                  <a:srgbClr val="231F20"/>
                </a:solidFill>
                <a:latin typeface="Verdana"/>
                <a:ea typeface="Verdana"/>
                <a:cs typeface="Verdana"/>
                <a:sym typeface="Verdana"/>
              </a:rPr>
              <a:t>Office of Childcare and Early Childhood Education</a:t>
            </a:r>
            <a:endParaRPr sz="300">
              <a:latin typeface="Verdana"/>
              <a:ea typeface="Verdana"/>
              <a:cs typeface="Verdana"/>
              <a:sym typeface="Verdana"/>
            </a:endParaRPr>
          </a:p>
        </p:txBody>
      </p:sp>
      <p:sp>
        <p:nvSpPr>
          <p:cNvPr id="287" name="Google Shape;287;p21"/>
          <p:cNvSpPr txBox="1"/>
          <p:nvPr/>
        </p:nvSpPr>
        <p:spPr>
          <a:xfrm>
            <a:off x="2977862" y="2112332"/>
            <a:ext cx="4413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Office of Food Policy</a:t>
            </a:r>
            <a:endParaRPr sz="300">
              <a:latin typeface="Verdana"/>
              <a:ea typeface="Verdana"/>
              <a:cs typeface="Verdana"/>
              <a:sym typeface="Verdana"/>
            </a:endParaRPr>
          </a:p>
        </p:txBody>
      </p:sp>
      <p:sp>
        <p:nvSpPr>
          <p:cNvPr id="288" name="Google Shape;288;p21"/>
          <p:cNvSpPr txBox="1"/>
          <p:nvPr/>
        </p:nvSpPr>
        <p:spPr>
          <a:xfrm>
            <a:off x="3005715" y="2485143"/>
            <a:ext cx="3819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Children’s Cabinet</a:t>
            </a:r>
            <a:endParaRPr sz="300">
              <a:latin typeface="Verdana"/>
              <a:ea typeface="Verdana"/>
              <a:cs typeface="Verdana"/>
              <a:sym typeface="Verdana"/>
            </a:endParaRPr>
          </a:p>
        </p:txBody>
      </p:sp>
      <p:grpSp>
        <p:nvGrpSpPr>
          <p:cNvPr id="289" name="Google Shape;289;p21"/>
          <p:cNvGrpSpPr/>
          <p:nvPr/>
        </p:nvGrpSpPr>
        <p:grpSpPr>
          <a:xfrm>
            <a:off x="1497229" y="3254176"/>
            <a:ext cx="514016" cy="138216"/>
            <a:chOff x="2844736" y="6652983"/>
            <a:chExt cx="976630" cy="282575"/>
          </a:xfrm>
        </p:grpSpPr>
        <p:sp>
          <p:nvSpPr>
            <p:cNvPr id="290" name="Google Shape;290;p21"/>
            <p:cNvSpPr/>
            <p:nvPr/>
          </p:nvSpPr>
          <p:spPr>
            <a:xfrm>
              <a:off x="2844736" y="6652983"/>
              <a:ext cx="976630" cy="282575"/>
            </a:xfrm>
            <a:custGeom>
              <a:rect b="b" l="l" r="r" t="t"/>
              <a:pathLst>
                <a:path extrusionOk="0" h="282575" w="976629">
                  <a:moveTo>
                    <a:pt x="976109" y="0"/>
                  </a:moveTo>
                  <a:lnTo>
                    <a:pt x="0" y="0"/>
                  </a:lnTo>
                  <a:lnTo>
                    <a:pt x="0" y="282282"/>
                  </a:lnTo>
                  <a:lnTo>
                    <a:pt x="976109" y="282282"/>
                  </a:lnTo>
                  <a:lnTo>
                    <a:pt x="976109"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91" name="Google Shape;291;p21"/>
            <p:cNvSpPr/>
            <p:nvPr/>
          </p:nvSpPr>
          <p:spPr>
            <a:xfrm>
              <a:off x="2844736" y="6652983"/>
              <a:ext cx="976630" cy="282575"/>
            </a:xfrm>
            <a:custGeom>
              <a:rect b="b" l="l" r="r" t="t"/>
              <a:pathLst>
                <a:path extrusionOk="0" h="282575" w="976629">
                  <a:moveTo>
                    <a:pt x="0" y="282282"/>
                  </a:moveTo>
                  <a:lnTo>
                    <a:pt x="976109" y="282282"/>
                  </a:lnTo>
                  <a:lnTo>
                    <a:pt x="976109" y="0"/>
                  </a:lnTo>
                  <a:lnTo>
                    <a:pt x="0" y="0"/>
                  </a:lnTo>
                  <a:lnTo>
                    <a:pt x="0" y="282282"/>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292" name="Google Shape;292;p21"/>
          <p:cNvSpPr txBox="1"/>
          <p:nvPr/>
        </p:nvSpPr>
        <p:spPr>
          <a:xfrm>
            <a:off x="1624156" y="3292070"/>
            <a:ext cx="2613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NYC Service</a:t>
            </a:r>
            <a:endParaRPr sz="300">
              <a:latin typeface="Verdana"/>
              <a:ea typeface="Verdana"/>
              <a:cs typeface="Verdana"/>
              <a:sym typeface="Verdana"/>
            </a:endParaRPr>
          </a:p>
        </p:txBody>
      </p:sp>
      <p:grpSp>
        <p:nvGrpSpPr>
          <p:cNvPr id="293" name="Google Shape;293;p21"/>
          <p:cNvGrpSpPr/>
          <p:nvPr/>
        </p:nvGrpSpPr>
        <p:grpSpPr>
          <a:xfrm>
            <a:off x="2939442" y="2628310"/>
            <a:ext cx="513347" cy="138527"/>
            <a:chOff x="5584939" y="5373433"/>
            <a:chExt cx="975360" cy="283210"/>
          </a:xfrm>
        </p:grpSpPr>
        <p:sp>
          <p:nvSpPr>
            <p:cNvPr id="294" name="Google Shape;294;p21"/>
            <p:cNvSpPr/>
            <p:nvPr/>
          </p:nvSpPr>
          <p:spPr>
            <a:xfrm>
              <a:off x="5584939" y="5373433"/>
              <a:ext cx="975360" cy="283210"/>
            </a:xfrm>
            <a:custGeom>
              <a:rect b="b" l="l" r="r" t="t"/>
              <a:pathLst>
                <a:path extrusionOk="0" h="283210" w="975359">
                  <a:moveTo>
                    <a:pt x="974750" y="0"/>
                  </a:moveTo>
                  <a:lnTo>
                    <a:pt x="0" y="0"/>
                  </a:lnTo>
                  <a:lnTo>
                    <a:pt x="0" y="283197"/>
                  </a:lnTo>
                  <a:lnTo>
                    <a:pt x="974750" y="283197"/>
                  </a:lnTo>
                  <a:lnTo>
                    <a:pt x="974750" y="0"/>
                  </a:lnTo>
                  <a:close/>
                </a:path>
              </a:pathLst>
            </a:custGeom>
            <a:solidFill>
              <a:srgbClr val="FEC89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95" name="Google Shape;295;p21"/>
            <p:cNvSpPr/>
            <p:nvPr/>
          </p:nvSpPr>
          <p:spPr>
            <a:xfrm>
              <a:off x="5584939" y="5373433"/>
              <a:ext cx="975360" cy="283210"/>
            </a:xfrm>
            <a:custGeom>
              <a:rect b="b" l="l" r="r" t="t"/>
              <a:pathLst>
                <a:path extrusionOk="0" h="283210" w="975359">
                  <a:moveTo>
                    <a:pt x="0" y="283197"/>
                  </a:moveTo>
                  <a:lnTo>
                    <a:pt x="974750" y="283197"/>
                  </a:lnTo>
                  <a:lnTo>
                    <a:pt x="974750" y="0"/>
                  </a:lnTo>
                  <a:lnTo>
                    <a:pt x="0" y="0"/>
                  </a:lnTo>
                  <a:lnTo>
                    <a:pt x="0" y="28319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296" name="Google Shape;296;p21"/>
          <p:cNvSpPr txBox="1"/>
          <p:nvPr/>
        </p:nvSpPr>
        <p:spPr>
          <a:xfrm>
            <a:off x="3031082" y="2662245"/>
            <a:ext cx="3312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Office of Equity</a:t>
            </a:r>
            <a:endParaRPr sz="300">
              <a:latin typeface="Verdana"/>
              <a:ea typeface="Verdana"/>
              <a:cs typeface="Verdana"/>
              <a:sym typeface="Verdana"/>
            </a:endParaRPr>
          </a:p>
        </p:txBody>
      </p:sp>
      <p:grpSp>
        <p:nvGrpSpPr>
          <p:cNvPr id="297" name="Google Shape;297;p21"/>
          <p:cNvGrpSpPr/>
          <p:nvPr/>
        </p:nvGrpSpPr>
        <p:grpSpPr>
          <a:xfrm>
            <a:off x="2939442" y="2843833"/>
            <a:ext cx="513347" cy="110262"/>
            <a:chOff x="5584939" y="5814059"/>
            <a:chExt cx="975360" cy="225425"/>
          </a:xfrm>
        </p:grpSpPr>
        <p:sp>
          <p:nvSpPr>
            <p:cNvPr id="298" name="Google Shape;298;p21"/>
            <p:cNvSpPr/>
            <p:nvPr/>
          </p:nvSpPr>
          <p:spPr>
            <a:xfrm>
              <a:off x="5584939" y="5814059"/>
              <a:ext cx="975360" cy="225425"/>
            </a:xfrm>
            <a:custGeom>
              <a:rect b="b" l="l" r="r" t="t"/>
              <a:pathLst>
                <a:path extrusionOk="0" h="225425" w="975359">
                  <a:moveTo>
                    <a:pt x="974750" y="0"/>
                  </a:moveTo>
                  <a:lnTo>
                    <a:pt x="0" y="0"/>
                  </a:lnTo>
                  <a:lnTo>
                    <a:pt x="0" y="224929"/>
                  </a:lnTo>
                  <a:lnTo>
                    <a:pt x="974750" y="224929"/>
                  </a:lnTo>
                  <a:lnTo>
                    <a:pt x="974750" y="0"/>
                  </a:lnTo>
                  <a:close/>
                </a:path>
              </a:pathLst>
            </a:custGeom>
            <a:solidFill>
              <a:srgbClr val="FEC89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299" name="Google Shape;299;p21"/>
            <p:cNvSpPr/>
            <p:nvPr/>
          </p:nvSpPr>
          <p:spPr>
            <a:xfrm>
              <a:off x="5584939" y="5814059"/>
              <a:ext cx="975360" cy="225425"/>
            </a:xfrm>
            <a:custGeom>
              <a:rect b="b" l="l" r="r" t="t"/>
              <a:pathLst>
                <a:path extrusionOk="0" h="225425" w="975359">
                  <a:moveTo>
                    <a:pt x="0" y="224929"/>
                  </a:moveTo>
                  <a:lnTo>
                    <a:pt x="974750" y="224929"/>
                  </a:lnTo>
                  <a:lnTo>
                    <a:pt x="974750" y="0"/>
                  </a:lnTo>
                  <a:lnTo>
                    <a:pt x="0" y="0"/>
                  </a:lnTo>
                  <a:lnTo>
                    <a:pt x="0" y="22492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00" name="Google Shape;300;p21"/>
          <p:cNvSpPr txBox="1"/>
          <p:nvPr/>
        </p:nvSpPr>
        <p:spPr>
          <a:xfrm>
            <a:off x="2968999" y="2863842"/>
            <a:ext cx="4542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Young Men’s Initiative</a:t>
            </a:r>
            <a:endParaRPr sz="300">
              <a:latin typeface="Verdana"/>
              <a:ea typeface="Verdana"/>
              <a:cs typeface="Verdana"/>
              <a:sym typeface="Verdana"/>
            </a:endParaRPr>
          </a:p>
        </p:txBody>
      </p:sp>
      <p:grpSp>
        <p:nvGrpSpPr>
          <p:cNvPr id="301" name="Google Shape;301;p21"/>
          <p:cNvGrpSpPr/>
          <p:nvPr/>
        </p:nvGrpSpPr>
        <p:grpSpPr>
          <a:xfrm>
            <a:off x="2939442" y="3175403"/>
            <a:ext cx="513347" cy="110262"/>
            <a:chOff x="5584939" y="6491935"/>
            <a:chExt cx="975360" cy="225425"/>
          </a:xfrm>
        </p:grpSpPr>
        <p:sp>
          <p:nvSpPr>
            <p:cNvPr id="302" name="Google Shape;302;p21"/>
            <p:cNvSpPr/>
            <p:nvPr/>
          </p:nvSpPr>
          <p:spPr>
            <a:xfrm>
              <a:off x="5584939" y="6491935"/>
              <a:ext cx="975360" cy="225425"/>
            </a:xfrm>
            <a:custGeom>
              <a:rect b="b" l="l" r="r" t="t"/>
              <a:pathLst>
                <a:path extrusionOk="0" h="225425" w="975359">
                  <a:moveTo>
                    <a:pt x="974750" y="0"/>
                  </a:moveTo>
                  <a:lnTo>
                    <a:pt x="0" y="0"/>
                  </a:lnTo>
                  <a:lnTo>
                    <a:pt x="0" y="224929"/>
                  </a:lnTo>
                  <a:lnTo>
                    <a:pt x="974750" y="224929"/>
                  </a:lnTo>
                  <a:lnTo>
                    <a:pt x="974750" y="0"/>
                  </a:lnTo>
                  <a:close/>
                </a:path>
              </a:pathLst>
            </a:custGeom>
            <a:solidFill>
              <a:srgbClr val="FEC89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03" name="Google Shape;303;p21"/>
            <p:cNvSpPr/>
            <p:nvPr/>
          </p:nvSpPr>
          <p:spPr>
            <a:xfrm>
              <a:off x="5584939" y="6491935"/>
              <a:ext cx="975360" cy="225425"/>
            </a:xfrm>
            <a:custGeom>
              <a:rect b="b" l="l" r="r" t="t"/>
              <a:pathLst>
                <a:path extrusionOk="0" h="225425" w="975359">
                  <a:moveTo>
                    <a:pt x="0" y="224929"/>
                  </a:moveTo>
                  <a:lnTo>
                    <a:pt x="974750" y="224929"/>
                  </a:lnTo>
                  <a:lnTo>
                    <a:pt x="974750" y="0"/>
                  </a:lnTo>
                  <a:lnTo>
                    <a:pt x="0" y="0"/>
                  </a:lnTo>
                  <a:lnTo>
                    <a:pt x="0" y="22492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04" name="Google Shape;304;p21"/>
          <p:cNvSpPr txBox="1"/>
          <p:nvPr/>
        </p:nvSpPr>
        <p:spPr>
          <a:xfrm>
            <a:off x="3057692" y="3191678"/>
            <a:ext cx="2766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Unity Project</a:t>
            </a:r>
            <a:endParaRPr sz="300">
              <a:latin typeface="Verdana"/>
              <a:ea typeface="Verdana"/>
              <a:cs typeface="Verdana"/>
              <a:sym typeface="Verdana"/>
            </a:endParaRPr>
          </a:p>
        </p:txBody>
      </p:sp>
      <p:sp>
        <p:nvSpPr>
          <p:cNvPr id="305" name="Google Shape;305;p21"/>
          <p:cNvSpPr txBox="1"/>
          <p:nvPr/>
        </p:nvSpPr>
        <p:spPr>
          <a:xfrm>
            <a:off x="2282063" y="1536993"/>
            <a:ext cx="376800" cy="102000"/>
          </a:xfrm>
          <a:prstGeom prst="rect">
            <a:avLst/>
          </a:prstGeom>
          <a:noFill/>
          <a:ln>
            <a:noFill/>
          </a:ln>
        </p:spPr>
        <p:txBody>
          <a:bodyPr anchorCtr="0" anchor="t" bIns="0" lIns="0" spcFirstLastPara="1" rIns="0" wrap="square" tIns="6525">
            <a:spAutoFit/>
          </a:bodyPr>
          <a:lstStyle/>
          <a:p>
            <a:pPr indent="-101600" lvl="0" marL="101600" marR="0" rtl="0" algn="l">
              <a:lnSpc>
                <a:spcPct val="100000"/>
              </a:lnSpc>
              <a:spcBef>
                <a:spcPts val="0"/>
              </a:spcBef>
              <a:spcAft>
                <a:spcPts val="0"/>
              </a:spcAft>
              <a:buNone/>
            </a:pPr>
            <a:r>
              <a:rPr lang="en" sz="300">
                <a:solidFill>
                  <a:srgbClr val="231F20"/>
                </a:solidFill>
                <a:latin typeface="Verdana"/>
                <a:ea typeface="Verdana"/>
                <a:cs typeface="Verdana"/>
                <a:sym typeface="Verdana"/>
              </a:rPr>
              <a:t>Office of Contract Services</a:t>
            </a:r>
            <a:endParaRPr sz="300">
              <a:latin typeface="Verdana"/>
              <a:ea typeface="Verdana"/>
              <a:cs typeface="Verdana"/>
              <a:sym typeface="Verdana"/>
            </a:endParaRPr>
          </a:p>
        </p:txBody>
      </p:sp>
      <p:sp>
        <p:nvSpPr>
          <p:cNvPr id="306" name="Google Shape;306;p21"/>
          <p:cNvSpPr txBox="1"/>
          <p:nvPr/>
        </p:nvSpPr>
        <p:spPr>
          <a:xfrm>
            <a:off x="2283192" y="1913444"/>
            <a:ext cx="372900" cy="100500"/>
          </a:xfrm>
          <a:prstGeom prst="rect">
            <a:avLst/>
          </a:prstGeom>
          <a:noFill/>
          <a:ln>
            <a:noFill/>
          </a:ln>
        </p:spPr>
        <p:txBody>
          <a:bodyPr anchorCtr="0" anchor="t" bIns="0" lIns="0" spcFirstLastPara="1" rIns="0" wrap="square" tIns="9125">
            <a:spAutoFit/>
          </a:bodyPr>
          <a:lstStyle/>
          <a:p>
            <a:pPr indent="-63500" lvl="0" marL="63500" marR="0" rtl="0" algn="l">
              <a:lnSpc>
                <a:spcPct val="116666"/>
              </a:lnSpc>
              <a:spcBef>
                <a:spcPts val="0"/>
              </a:spcBef>
              <a:spcAft>
                <a:spcPts val="0"/>
              </a:spcAft>
              <a:buNone/>
            </a:pPr>
            <a:r>
              <a:rPr lang="en" sz="300">
                <a:solidFill>
                  <a:srgbClr val="231F20"/>
                </a:solidFill>
                <a:latin typeface="Verdana"/>
                <a:ea typeface="Verdana"/>
                <a:cs typeface="Verdana"/>
                <a:sym typeface="Verdana"/>
              </a:rPr>
              <a:t>Business Integrity Commission</a:t>
            </a:r>
            <a:endParaRPr sz="300">
              <a:latin typeface="Verdana"/>
              <a:ea typeface="Verdana"/>
              <a:cs typeface="Verdana"/>
              <a:sym typeface="Verdana"/>
            </a:endParaRPr>
          </a:p>
        </p:txBody>
      </p:sp>
      <p:sp>
        <p:nvSpPr>
          <p:cNvPr id="307" name="Google Shape;307;p21"/>
          <p:cNvSpPr txBox="1"/>
          <p:nvPr/>
        </p:nvSpPr>
        <p:spPr>
          <a:xfrm>
            <a:off x="2231476" y="2105474"/>
            <a:ext cx="476100" cy="100500"/>
          </a:xfrm>
          <a:prstGeom prst="rect">
            <a:avLst/>
          </a:prstGeom>
          <a:noFill/>
          <a:ln>
            <a:noFill/>
          </a:ln>
        </p:spPr>
        <p:txBody>
          <a:bodyPr anchorCtr="0" anchor="t" bIns="0" lIns="0" spcFirstLastPara="1" rIns="0" wrap="square" tIns="9125">
            <a:spAutoFit/>
          </a:bodyPr>
          <a:lstStyle/>
          <a:p>
            <a:pPr indent="-165100" lvl="0" marL="165100" marR="0" rtl="0" algn="l">
              <a:lnSpc>
                <a:spcPct val="116666"/>
              </a:lnSpc>
              <a:spcBef>
                <a:spcPts val="0"/>
              </a:spcBef>
              <a:spcAft>
                <a:spcPts val="0"/>
              </a:spcAft>
              <a:buNone/>
            </a:pPr>
            <a:r>
              <a:rPr lang="en" sz="300">
                <a:solidFill>
                  <a:srgbClr val="231F20"/>
                </a:solidFill>
                <a:latin typeface="Verdana"/>
                <a:ea typeface="Verdana"/>
                <a:cs typeface="Verdana"/>
                <a:sym typeface="Verdana"/>
              </a:rPr>
              <a:t>Commission on Human Rights</a:t>
            </a:r>
            <a:endParaRPr sz="300">
              <a:latin typeface="Verdana"/>
              <a:ea typeface="Verdana"/>
              <a:cs typeface="Verdana"/>
              <a:sym typeface="Verdana"/>
            </a:endParaRPr>
          </a:p>
        </p:txBody>
      </p:sp>
      <p:sp>
        <p:nvSpPr>
          <p:cNvPr id="308" name="Google Shape;308;p21"/>
          <p:cNvSpPr txBox="1"/>
          <p:nvPr/>
        </p:nvSpPr>
        <p:spPr>
          <a:xfrm>
            <a:off x="2221571" y="2297815"/>
            <a:ext cx="495900" cy="98700"/>
          </a:xfrm>
          <a:prstGeom prst="rect">
            <a:avLst/>
          </a:prstGeom>
          <a:noFill/>
          <a:ln>
            <a:noFill/>
          </a:ln>
        </p:spPr>
        <p:txBody>
          <a:bodyPr anchorCtr="0" anchor="t" bIns="0" lIns="0" spcFirstLastPara="1" rIns="0" wrap="square" tIns="5525">
            <a:spAutoFit/>
          </a:bodyPr>
          <a:lstStyle/>
          <a:p>
            <a:pPr indent="12700" lvl="0" marL="12700" marR="0" rtl="0" algn="l">
              <a:lnSpc>
                <a:spcPct val="106100"/>
              </a:lnSpc>
              <a:spcBef>
                <a:spcPts val="0"/>
              </a:spcBef>
              <a:spcAft>
                <a:spcPts val="0"/>
              </a:spcAft>
              <a:buNone/>
            </a:pPr>
            <a:r>
              <a:rPr lang="en" sz="300">
                <a:solidFill>
                  <a:srgbClr val="231F20"/>
                </a:solidFill>
                <a:latin typeface="Verdana"/>
                <a:ea typeface="Verdana"/>
                <a:cs typeface="Verdana"/>
                <a:sym typeface="Verdana"/>
              </a:rPr>
              <a:t>Department of Records and Information Services</a:t>
            </a:r>
            <a:endParaRPr sz="300">
              <a:latin typeface="Verdana"/>
              <a:ea typeface="Verdana"/>
              <a:cs typeface="Verdana"/>
              <a:sym typeface="Verdana"/>
            </a:endParaRPr>
          </a:p>
        </p:txBody>
      </p:sp>
      <p:grpSp>
        <p:nvGrpSpPr>
          <p:cNvPr id="309" name="Google Shape;309;p21"/>
          <p:cNvGrpSpPr/>
          <p:nvPr/>
        </p:nvGrpSpPr>
        <p:grpSpPr>
          <a:xfrm>
            <a:off x="1495893" y="1700995"/>
            <a:ext cx="515687" cy="155920"/>
            <a:chOff x="2842196" y="3477590"/>
            <a:chExt cx="979805" cy="318770"/>
          </a:xfrm>
        </p:grpSpPr>
        <p:sp>
          <p:nvSpPr>
            <p:cNvPr id="310" name="Google Shape;310;p21"/>
            <p:cNvSpPr/>
            <p:nvPr/>
          </p:nvSpPr>
          <p:spPr>
            <a:xfrm>
              <a:off x="2842196" y="3477590"/>
              <a:ext cx="979805" cy="318770"/>
            </a:xfrm>
            <a:custGeom>
              <a:rect b="b" l="l" r="r" t="t"/>
              <a:pathLst>
                <a:path extrusionOk="0" h="318770" w="979804">
                  <a:moveTo>
                    <a:pt x="979246" y="0"/>
                  </a:moveTo>
                  <a:lnTo>
                    <a:pt x="0" y="0"/>
                  </a:lnTo>
                  <a:lnTo>
                    <a:pt x="0" y="318249"/>
                  </a:lnTo>
                  <a:lnTo>
                    <a:pt x="979246" y="318249"/>
                  </a:lnTo>
                  <a:lnTo>
                    <a:pt x="979246"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11" name="Google Shape;311;p21"/>
            <p:cNvSpPr/>
            <p:nvPr/>
          </p:nvSpPr>
          <p:spPr>
            <a:xfrm>
              <a:off x="2842196" y="3477590"/>
              <a:ext cx="979805" cy="318770"/>
            </a:xfrm>
            <a:custGeom>
              <a:rect b="b" l="l" r="r" t="t"/>
              <a:pathLst>
                <a:path extrusionOk="0" h="318770" w="979804">
                  <a:moveTo>
                    <a:pt x="0" y="318249"/>
                  </a:moveTo>
                  <a:lnTo>
                    <a:pt x="979246" y="318249"/>
                  </a:lnTo>
                  <a:lnTo>
                    <a:pt x="979246" y="0"/>
                  </a:lnTo>
                  <a:lnTo>
                    <a:pt x="0" y="0"/>
                  </a:lnTo>
                  <a:lnTo>
                    <a:pt x="0" y="31824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12" name="Google Shape;312;p21"/>
          <p:cNvSpPr txBox="1"/>
          <p:nvPr/>
        </p:nvSpPr>
        <p:spPr>
          <a:xfrm>
            <a:off x="1503927" y="1734434"/>
            <a:ext cx="502200" cy="98700"/>
          </a:xfrm>
          <a:prstGeom prst="rect">
            <a:avLst/>
          </a:prstGeom>
          <a:noFill/>
          <a:ln>
            <a:noFill/>
          </a:ln>
        </p:spPr>
        <p:txBody>
          <a:bodyPr anchorCtr="0" anchor="t" bIns="0" lIns="0" spcFirstLastPara="1" rIns="0" wrap="square" tIns="5525">
            <a:spAutoFit/>
          </a:bodyPr>
          <a:lstStyle/>
          <a:p>
            <a:pPr indent="-25400" lvl="0" marL="25400" marR="0" rtl="0" algn="l">
              <a:lnSpc>
                <a:spcPct val="106100"/>
              </a:lnSpc>
              <a:spcBef>
                <a:spcPts val="0"/>
              </a:spcBef>
              <a:spcAft>
                <a:spcPts val="0"/>
              </a:spcAft>
              <a:buNone/>
            </a:pPr>
            <a:r>
              <a:rPr lang="en" sz="300">
                <a:solidFill>
                  <a:srgbClr val="231F20"/>
                </a:solidFill>
                <a:latin typeface="Verdana"/>
                <a:ea typeface="Verdana"/>
                <a:cs typeface="Verdana"/>
                <a:sym typeface="Verdana"/>
              </a:rPr>
              <a:t>Office of Special Projects and Community Events</a:t>
            </a:r>
            <a:endParaRPr sz="300">
              <a:latin typeface="Verdana"/>
              <a:ea typeface="Verdana"/>
              <a:cs typeface="Verdana"/>
              <a:sym typeface="Verdana"/>
            </a:endParaRPr>
          </a:p>
        </p:txBody>
      </p:sp>
      <p:sp>
        <p:nvSpPr>
          <p:cNvPr id="313" name="Google Shape;313;p21"/>
          <p:cNvSpPr txBox="1"/>
          <p:nvPr/>
        </p:nvSpPr>
        <p:spPr>
          <a:xfrm>
            <a:off x="2264163" y="2489535"/>
            <a:ext cx="410700" cy="100500"/>
          </a:xfrm>
          <a:prstGeom prst="rect">
            <a:avLst/>
          </a:prstGeom>
          <a:noFill/>
          <a:ln>
            <a:noFill/>
          </a:ln>
        </p:spPr>
        <p:txBody>
          <a:bodyPr anchorCtr="0" anchor="t" bIns="0" lIns="0" spcFirstLastPara="1" rIns="0" wrap="square" tIns="9125">
            <a:spAutoFit/>
          </a:bodyPr>
          <a:lstStyle/>
          <a:p>
            <a:pPr indent="-139700" lvl="0" marL="139700" marR="0" rtl="0" algn="l">
              <a:lnSpc>
                <a:spcPct val="116666"/>
              </a:lnSpc>
              <a:spcBef>
                <a:spcPts val="0"/>
              </a:spcBef>
              <a:spcAft>
                <a:spcPts val="0"/>
              </a:spcAft>
              <a:buNone/>
            </a:pPr>
            <a:r>
              <a:rPr lang="en" sz="300">
                <a:solidFill>
                  <a:srgbClr val="231F20"/>
                </a:solidFill>
                <a:latin typeface="Verdana"/>
                <a:ea typeface="Verdana"/>
                <a:cs typeface="Verdana"/>
                <a:sym typeface="Verdana"/>
              </a:rPr>
              <a:t>Conflicts of Interest Board</a:t>
            </a:r>
            <a:endParaRPr sz="300">
              <a:latin typeface="Verdana"/>
              <a:ea typeface="Verdana"/>
              <a:cs typeface="Verdana"/>
              <a:sym typeface="Verdana"/>
            </a:endParaRPr>
          </a:p>
        </p:txBody>
      </p:sp>
      <p:sp>
        <p:nvSpPr>
          <p:cNvPr id="314" name="Google Shape;314;p21"/>
          <p:cNvSpPr txBox="1"/>
          <p:nvPr/>
        </p:nvSpPr>
        <p:spPr>
          <a:xfrm>
            <a:off x="2241323" y="2671998"/>
            <a:ext cx="456600" cy="100500"/>
          </a:xfrm>
          <a:prstGeom prst="rect">
            <a:avLst/>
          </a:prstGeom>
          <a:noFill/>
          <a:ln>
            <a:noFill/>
          </a:ln>
        </p:spPr>
        <p:txBody>
          <a:bodyPr anchorCtr="0" anchor="t" bIns="0" lIns="0" spcFirstLastPara="1" rIns="0" wrap="square" tIns="9125">
            <a:spAutoFit/>
          </a:bodyPr>
          <a:lstStyle/>
          <a:p>
            <a:pPr indent="-114300" lvl="0" marL="1143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for People with Disabilities</a:t>
            </a:r>
            <a:endParaRPr sz="300">
              <a:latin typeface="Verdana"/>
              <a:ea typeface="Verdana"/>
              <a:cs typeface="Verdana"/>
              <a:sym typeface="Verdana"/>
            </a:endParaRPr>
          </a:p>
        </p:txBody>
      </p:sp>
      <p:sp>
        <p:nvSpPr>
          <p:cNvPr id="315" name="Google Shape;315;p21"/>
          <p:cNvSpPr txBox="1"/>
          <p:nvPr/>
        </p:nvSpPr>
        <p:spPr>
          <a:xfrm>
            <a:off x="2222366" y="3064762"/>
            <a:ext cx="494700" cy="100500"/>
          </a:xfrm>
          <a:prstGeom prst="rect">
            <a:avLst/>
          </a:prstGeom>
          <a:noFill/>
          <a:ln>
            <a:noFill/>
          </a:ln>
        </p:spPr>
        <p:txBody>
          <a:bodyPr anchorCtr="0" anchor="t" bIns="0" lIns="0" spcFirstLastPara="1" rIns="0" wrap="square" tIns="9125">
            <a:spAutoFit/>
          </a:bodyPr>
          <a:lstStyle/>
          <a:p>
            <a:pPr indent="-50800" lvl="0" marL="508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Administrative Justice Coordinator</a:t>
            </a:r>
            <a:endParaRPr sz="300">
              <a:latin typeface="Verdana"/>
              <a:ea typeface="Verdana"/>
              <a:cs typeface="Verdana"/>
              <a:sym typeface="Verdana"/>
            </a:endParaRPr>
          </a:p>
        </p:txBody>
      </p:sp>
      <p:grpSp>
        <p:nvGrpSpPr>
          <p:cNvPr id="316" name="Google Shape;316;p21"/>
          <p:cNvGrpSpPr/>
          <p:nvPr/>
        </p:nvGrpSpPr>
        <p:grpSpPr>
          <a:xfrm>
            <a:off x="2212474" y="3221539"/>
            <a:ext cx="513681" cy="139769"/>
            <a:chOff x="4203700" y="6586258"/>
            <a:chExt cx="975994" cy="285750"/>
          </a:xfrm>
        </p:grpSpPr>
        <p:sp>
          <p:nvSpPr>
            <p:cNvPr id="317" name="Google Shape;317;p21"/>
            <p:cNvSpPr/>
            <p:nvPr/>
          </p:nvSpPr>
          <p:spPr>
            <a:xfrm>
              <a:off x="4203700" y="6586258"/>
              <a:ext cx="975994" cy="285750"/>
            </a:xfrm>
            <a:custGeom>
              <a:rect b="b" l="l" r="r" t="t"/>
              <a:pathLst>
                <a:path extrusionOk="0" h="285750" w="975995">
                  <a:moveTo>
                    <a:pt x="975626" y="0"/>
                  </a:moveTo>
                  <a:lnTo>
                    <a:pt x="0" y="0"/>
                  </a:lnTo>
                  <a:lnTo>
                    <a:pt x="0" y="285457"/>
                  </a:lnTo>
                  <a:lnTo>
                    <a:pt x="975626" y="285457"/>
                  </a:lnTo>
                  <a:lnTo>
                    <a:pt x="975626" y="0"/>
                  </a:lnTo>
                  <a:close/>
                </a:path>
              </a:pathLst>
            </a:custGeom>
            <a:solidFill>
              <a:srgbClr val="FEBC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18" name="Google Shape;318;p21"/>
            <p:cNvSpPr/>
            <p:nvPr/>
          </p:nvSpPr>
          <p:spPr>
            <a:xfrm>
              <a:off x="4203700" y="6586258"/>
              <a:ext cx="975994" cy="285750"/>
            </a:xfrm>
            <a:custGeom>
              <a:rect b="b" l="l" r="r" t="t"/>
              <a:pathLst>
                <a:path extrusionOk="0" h="285750" w="975995">
                  <a:moveTo>
                    <a:pt x="0" y="285457"/>
                  </a:moveTo>
                  <a:lnTo>
                    <a:pt x="975626" y="285457"/>
                  </a:lnTo>
                  <a:lnTo>
                    <a:pt x="975626" y="0"/>
                  </a:lnTo>
                  <a:lnTo>
                    <a:pt x="0" y="0"/>
                  </a:lnTo>
                  <a:lnTo>
                    <a:pt x="0" y="28545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19" name="Google Shape;319;p21"/>
          <p:cNvSpPr txBox="1"/>
          <p:nvPr/>
        </p:nvSpPr>
        <p:spPr>
          <a:xfrm>
            <a:off x="2287517" y="3233615"/>
            <a:ext cx="364200" cy="100500"/>
          </a:xfrm>
          <a:prstGeom prst="rect">
            <a:avLst/>
          </a:prstGeom>
          <a:noFill/>
          <a:ln>
            <a:noFill/>
          </a:ln>
        </p:spPr>
        <p:txBody>
          <a:bodyPr anchorCtr="0" anchor="t" bIns="0" lIns="0" spcFirstLastPara="1" rIns="0" wrap="square" tIns="9125">
            <a:spAutoFit/>
          </a:bodyPr>
          <a:lstStyle/>
          <a:p>
            <a:pPr indent="-63500" lvl="0" marL="63500" marR="0" rtl="0" algn="l">
              <a:lnSpc>
                <a:spcPct val="116666"/>
              </a:lnSpc>
              <a:spcBef>
                <a:spcPts val="0"/>
              </a:spcBef>
              <a:spcAft>
                <a:spcPts val="0"/>
              </a:spcAft>
              <a:buNone/>
            </a:pPr>
            <a:r>
              <a:rPr lang="en" sz="300">
                <a:solidFill>
                  <a:srgbClr val="231F20"/>
                </a:solidFill>
                <a:latin typeface="Verdana"/>
                <a:ea typeface="Verdana"/>
                <a:cs typeface="Verdana"/>
                <a:sym typeface="Verdana"/>
              </a:rPr>
              <a:t>Mayor’s Judiciary Committee</a:t>
            </a:r>
            <a:endParaRPr sz="300">
              <a:latin typeface="Verdana"/>
              <a:ea typeface="Verdana"/>
              <a:cs typeface="Verdana"/>
              <a:sym typeface="Verdana"/>
            </a:endParaRPr>
          </a:p>
        </p:txBody>
      </p:sp>
      <p:grpSp>
        <p:nvGrpSpPr>
          <p:cNvPr id="320" name="Google Shape;320;p21"/>
          <p:cNvGrpSpPr/>
          <p:nvPr/>
        </p:nvGrpSpPr>
        <p:grpSpPr>
          <a:xfrm>
            <a:off x="2212474" y="3403375"/>
            <a:ext cx="513681" cy="139769"/>
            <a:chOff x="4203700" y="6958012"/>
            <a:chExt cx="975994" cy="285750"/>
          </a:xfrm>
        </p:grpSpPr>
        <p:sp>
          <p:nvSpPr>
            <p:cNvPr id="321" name="Google Shape;321;p21"/>
            <p:cNvSpPr/>
            <p:nvPr/>
          </p:nvSpPr>
          <p:spPr>
            <a:xfrm>
              <a:off x="4203700" y="6958012"/>
              <a:ext cx="975994" cy="285750"/>
            </a:xfrm>
            <a:custGeom>
              <a:rect b="b" l="l" r="r" t="t"/>
              <a:pathLst>
                <a:path extrusionOk="0" h="285750" w="975995">
                  <a:moveTo>
                    <a:pt x="975626" y="0"/>
                  </a:moveTo>
                  <a:lnTo>
                    <a:pt x="0" y="0"/>
                  </a:lnTo>
                  <a:lnTo>
                    <a:pt x="0" y="285457"/>
                  </a:lnTo>
                  <a:lnTo>
                    <a:pt x="975626" y="285457"/>
                  </a:lnTo>
                  <a:lnTo>
                    <a:pt x="975626" y="0"/>
                  </a:lnTo>
                  <a:close/>
                </a:path>
              </a:pathLst>
            </a:custGeom>
            <a:solidFill>
              <a:srgbClr val="FEBC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22" name="Google Shape;322;p21"/>
            <p:cNvSpPr/>
            <p:nvPr/>
          </p:nvSpPr>
          <p:spPr>
            <a:xfrm>
              <a:off x="4203700" y="6958012"/>
              <a:ext cx="975994" cy="285750"/>
            </a:xfrm>
            <a:custGeom>
              <a:rect b="b" l="l" r="r" t="t"/>
              <a:pathLst>
                <a:path extrusionOk="0" h="285750" w="975995">
                  <a:moveTo>
                    <a:pt x="0" y="285457"/>
                  </a:moveTo>
                  <a:lnTo>
                    <a:pt x="975626" y="285457"/>
                  </a:lnTo>
                  <a:lnTo>
                    <a:pt x="975626" y="0"/>
                  </a:lnTo>
                  <a:lnTo>
                    <a:pt x="0" y="0"/>
                  </a:lnTo>
                  <a:lnTo>
                    <a:pt x="0" y="28545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23" name="Google Shape;323;p21"/>
          <p:cNvSpPr txBox="1"/>
          <p:nvPr/>
        </p:nvSpPr>
        <p:spPr>
          <a:xfrm>
            <a:off x="2278814" y="3415451"/>
            <a:ext cx="381600" cy="100500"/>
          </a:xfrm>
          <a:prstGeom prst="rect">
            <a:avLst/>
          </a:prstGeom>
          <a:noFill/>
          <a:ln>
            <a:noFill/>
          </a:ln>
        </p:spPr>
        <p:txBody>
          <a:bodyPr anchorCtr="0" anchor="t" bIns="0" lIns="0" spcFirstLastPara="1" rIns="0" wrap="square" tIns="9125">
            <a:spAutoFit/>
          </a:bodyPr>
          <a:lstStyle/>
          <a:p>
            <a:pPr indent="-50800" lvl="0" marL="50800" marR="0" rtl="0" algn="l">
              <a:lnSpc>
                <a:spcPct val="116666"/>
              </a:lnSpc>
              <a:spcBef>
                <a:spcPts val="0"/>
              </a:spcBef>
              <a:spcAft>
                <a:spcPts val="0"/>
              </a:spcAft>
              <a:buNone/>
            </a:pPr>
            <a:r>
              <a:rPr lang="en" sz="300">
                <a:solidFill>
                  <a:srgbClr val="231F20"/>
                </a:solidFill>
                <a:latin typeface="Verdana"/>
                <a:ea typeface="Verdana"/>
                <a:cs typeface="Verdana"/>
                <a:sym typeface="Verdana"/>
              </a:rPr>
              <a:t>Civilian Complaint Review Board</a:t>
            </a:r>
            <a:endParaRPr sz="300">
              <a:latin typeface="Verdana"/>
              <a:ea typeface="Verdana"/>
              <a:cs typeface="Verdana"/>
              <a:sym typeface="Verdana"/>
            </a:endParaRPr>
          </a:p>
        </p:txBody>
      </p:sp>
      <p:grpSp>
        <p:nvGrpSpPr>
          <p:cNvPr id="324" name="Google Shape;324;p21"/>
          <p:cNvGrpSpPr/>
          <p:nvPr/>
        </p:nvGrpSpPr>
        <p:grpSpPr>
          <a:xfrm>
            <a:off x="1496387" y="2312388"/>
            <a:ext cx="515687" cy="138837"/>
            <a:chOff x="2843136" y="4727549"/>
            <a:chExt cx="979805" cy="283845"/>
          </a:xfrm>
        </p:grpSpPr>
        <p:sp>
          <p:nvSpPr>
            <p:cNvPr id="325" name="Google Shape;325;p21"/>
            <p:cNvSpPr/>
            <p:nvPr/>
          </p:nvSpPr>
          <p:spPr>
            <a:xfrm>
              <a:off x="2843136" y="4727549"/>
              <a:ext cx="979805" cy="283845"/>
            </a:xfrm>
            <a:custGeom>
              <a:rect b="b" l="l" r="r" t="t"/>
              <a:pathLst>
                <a:path extrusionOk="0" h="283845" w="979804">
                  <a:moveTo>
                    <a:pt x="979246" y="0"/>
                  </a:moveTo>
                  <a:lnTo>
                    <a:pt x="0" y="0"/>
                  </a:lnTo>
                  <a:lnTo>
                    <a:pt x="0" y="283514"/>
                  </a:lnTo>
                  <a:lnTo>
                    <a:pt x="979246" y="283514"/>
                  </a:lnTo>
                  <a:lnTo>
                    <a:pt x="979246"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26" name="Google Shape;326;p21"/>
            <p:cNvSpPr/>
            <p:nvPr/>
          </p:nvSpPr>
          <p:spPr>
            <a:xfrm>
              <a:off x="2843136" y="4727549"/>
              <a:ext cx="979805" cy="283845"/>
            </a:xfrm>
            <a:custGeom>
              <a:rect b="b" l="l" r="r" t="t"/>
              <a:pathLst>
                <a:path extrusionOk="0" h="283845" w="979804">
                  <a:moveTo>
                    <a:pt x="0" y="283514"/>
                  </a:moveTo>
                  <a:lnTo>
                    <a:pt x="979246" y="283514"/>
                  </a:lnTo>
                  <a:lnTo>
                    <a:pt x="979246" y="0"/>
                  </a:lnTo>
                  <a:lnTo>
                    <a:pt x="0" y="0"/>
                  </a:lnTo>
                  <a:lnTo>
                    <a:pt x="0" y="283514"/>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27" name="Google Shape;327;p21"/>
          <p:cNvSpPr txBox="1"/>
          <p:nvPr/>
        </p:nvSpPr>
        <p:spPr>
          <a:xfrm>
            <a:off x="1533378" y="2326241"/>
            <a:ext cx="444600" cy="100500"/>
          </a:xfrm>
          <a:prstGeom prst="rect">
            <a:avLst/>
          </a:prstGeom>
          <a:noFill/>
          <a:ln>
            <a:noFill/>
          </a:ln>
        </p:spPr>
        <p:txBody>
          <a:bodyPr anchorCtr="0" anchor="t" bIns="0" lIns="0" spcFirstLastPara="1" rIns="0" wrap="square" tIns="9125">
            <a:spAutoFit/>
          </a:bodyPr>
          <a:lstStyle/>
          <a:p>
            <a:pPr indent="5080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Scheduling and Executive Operations</a:t>
            </a:r>
            <a:endParaRPr sz="300">
              <a:latin typeface="Verdana"/>
              <a:ea typeface="Verdana"/>
              <a:cs typeface="Verdana"/>
              <a:sym typeface="Verdana"/>
            </a:endParaRPr>
          </a:p>
        </p:txBody>
      </p:sp>
      <p:grpSp>
        <p:nvGrpSpPr>
          <p:cNvPr id="328" name="Google Shape;328;p21"/>
          <p:cNvGrpSpPr/>
          <p:nvPr/>
        </p:nvGrpSpPr>
        <p:grpSpPr>
          <a:xfrm>
            <a:off x="1496387" y="2670153"/>
            <a:ext cx="515687" cy="138837"/>
            <a:chOff x="2843136" y="5458980"/>
            <a:chExt cx="979805" cy="283845"/>
          </a:xfrm>
        </p:grpSpPr>
        <p:sp>
          <p:nvSpPr>
            <p:cNvPr id="329" name="Google Shape;329;p21"/>
            <p:cNvSpPr/>
            <p:nvPr/>
          </p:nvSpPr>
          <p:spPr>
            <a:xfrm>
              <a:off x="2843136" y="5458980"/>
              <a:ext cx="979805" cy="283845"/>
            </a:xfrm>
            <a:custGeom>
              <a:rect b="b" l="l" r="r" t="t"/>
              <a:pathLst>
                <a:path extrusionOk="0" h="283845" w="979804">
                  <a:moveTo>
                    <a:pt x="979246" y="0"/>
                  </a:moveTo>
                  <a:lnTo>
                    <a:pt x="0" y="0"/>
                  </a:lnTo>
                  <a:lnTo>
                    <a:pt x="0" y="283514"/>
                  </a:lnTo>
                  <a:lnTo>
                    <a:pt x="979246" y="283514"/>
                  </a:lnTo>
                  <a:lnTo>
                    <a:pt x="979246"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30" name="Google Shape;330;p21"/>
            <p:cNvSpPr/>
            <p:nvPr/>
          </p:nvSpPr>
          <p:spPr>
            <a:xfrm>
              <a:off x="2843136" y="5458980"/>
              <a:ext cx="979805" cy="283845"/>
            </a:xfrm>
            <a:custGeom>
              <a:rect b="b" l="l" r="r" t="t"/>
              <a:pathLst>
                <a:path extrusionOk="0" h="283845" w="979804">
                  <a:moveTo>
                    <a:pt x="0" y="283514"/>
                  </a:moveTo>
                  <a:lnTo>
                    <a:pt x="979246" y="283514"/>
                  </a:lnTo>
                  <a:lnTo>
                    <a:pt x="979246" y="0"/>
                  </a:lnTo>
                  <a:lnTo>
                    <a:pt x="0" y="0"/>
                  </a:lnTo>
                  <a:lnTo>
                    <a:pt x="0" y="283514"/>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31" name="Google Shape;331;p21"/>
          <p:cNvSpPr txBox="1"/>
          <p:nvPr/>
        </p:nvSpPr>
        <p:spPr>
          <a:xfrm>
            <a:off x="1582366" y="2683031"/>
            <a:ext cx="346500" cy="100500"/>
          </a:xfrm>
          <a:prstGeom prst="rect">
            <a:avLst/>
          </a:prstGeom>
          <a:noFill/>
          <a:ln>
            <a:noFill/>
          </a:ln>
        </p:spPr>
        <p:txBody>
          <a:bodyPr anchorCtr="0" anchor="t" bIns="0" lIns="0" spcFirstLastPara="1" rIns="0" wrap="square" tIns="9125">
            <a:spAutoFit/>
          </a:bodyPr>
          <a:lstStyle/>
          <a:p>
            <a:pPr indent="7620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Correspondence</a:t>
            </a:r>
            <a:endParaRPr sz="300">
              <a:latin typeface="Verdana"/>
              <a:ea typeface="Verdana"/>
              <a:cs typeface="Verdana"/>
              <a:sym typeface="Verdana"/>
            </a:endParaRPr>
          </a:p>
        </p:txBody>
      </p:sp>
      <p:grpSp>
        <p:nvGrpSpPr>
          <p:cNvPr id="332" name="Google Shape;332;p21"/>
          <p:cNvGrpSpPr/>
          <p:nvPr/>
        </p:nvGrpSpPr>
        <p:grpSpPr>
          <a:xfrm>
            <a:off x="2212474" y="2834149"/>
            <a:ext cx="513681" cy="173314"/>
            <a:chOff x="4203700" y="5794260"/>
            <a:chExt cx="975994" cy="354330"/>
          </a:xfrm>
        </p:grpSpPr>
        <p:sp>
          <p:nvSpPr>
            <p:cNvPr id="333" name="Google Shape;333;p21"/>
            <p:cNvSpPr/>
            <p:nvPr/>
          </p:nvSpPr>
          <p:spPr>
            <a:xfrm>
              <a:off x="4203700" y="5794260"/>
              <a:ext cx="975994" cy="354330"/>
            </a:xfrm>
            <a:custGeom>
              <a:rect b="b" l="l" r="r" t="t"/>
              <a:pathLst>
                <a:path extrusionOk="0" h="354329" w="975995">
                  <a:moveTo>
                    <a:pt x="975626" y="0"/>
                  </a:moveTo>
                  <a:lnTo>
                    <a:pt x="0" y="0"/>
                  </a:lnTo>
                  <a:lnTo>
                    <a:pt x="0" y="353745"/>
                  </a:lnTo>
                  <a:lnTo>
                    <a:pt x="975626" y="353745"/>
                  </a:lnTo>
                  <a:lnTo>
                    <a:pt x="975626" y="0"/>
                  </a:lnTo>
                  <a:close/>
                </a:path>
              </a:pathLst>
            </a:custGeom>
            <a:solidFill>
              <a:srgbClr val="FEBC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34" name="Google Shape;334;p21"/>
            <p:cNvSpPr/>
            <p:nvPr/>
          </p:nvSpPr>
          <p:spPr>
            <a:xfrm>
              <a:off x="4203700" y="5794260"/>
              <a:ext cx="975994" cy="354330"/>
            </a:xfrm>
            <a:custGeom>
              <a:rect b="b" l="l" r="r" t="t"/>
              <a:pathLst>
                <a:path extrusionOk="0" h="354329" w="975995">
                  <a:moveTo>
                    <a:pt x="0" y="353745"/>
                  </a:moveTo>
                  <a:lnTo>
                    <a:pt x="975626" y="353745"/>
                  </a:lnTo>
                  <a:lnTo>
                    <a:pt x="975626" y="0"/>
                  </a:lnTo>
                  <a:lnTo>
                    <a:pt x="0" y="0"/>
                  </a:lnTo>
                  <a:lnTo>
                    <a:pt x="0" y="353745"/>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35" name="Google Shape;335;p21"/>
          <p:cNvSpPr txBox="1"/>
          <p:nvPr/>
        </p:nvSpPr>
        <p:spPr>
          <a:xfrm>
            <a:off x="2288406" y="2844921"/>
            <a:ext cx="362400" cy="144000"/>
          </a:xfrm>
          <a:prstGeom prst="rect">
            <a:avLst/>
          </a:prstGeom>
          <a:noFill/>
          <a:ln>
            <a:noFill/>
          </a:ln>
        </p:spPr>
        <p:txBody>
          <a:bodyPr anchorCtr="0" anchor="t" bIns="0" lIns="0" spcFirstLastPara="1" rIns="0" wrap="square" tIns="9125">
            <a:spAutoFit/>
          </a:bodyPr>
          <a:lstStyle/>
          <a:p>
            <a:pPr indent="0" lvl="0" marL="12700" marR="0" rtl="0" algn="ctr">
              <a:lnSpc>
                <a:spcPct val="116666"/>
              </a:lnSpc>
              <a:spcBef>
                <a:spcPts val="0"/>
              </a:spcBef>
              <a:spcAft>
                <a:spcPts val="0"/>
              </a:spcAft>
              <a:buNone/>
            </a:pPr>
            <a:r>
              <a:rPr lang="en" sz="300">
                <a:solidFill>
                  <a:srgbClr val="231F20"/>
                </a:solidFill>
                <a:latin typeface="Verdana"/>
                <a:ea typeface="Verdana"/>
                <a:cs typeface="Verdana"/>
                <a:sym typeface="Verdana"/>
              </a:rPr>
              <a:t>Office of Risk Management and Compliance</a:t>
            </a:r>
            <a:endParaRPr sz="300">
              <a:latin typeface="Verdana"/>
              <a:ea typeface="Verdana"/>
              <a:cs typeface="Verdana"/>
              <a:sym typeface="Verdana"/>
            </a:endParaRPr>
          </a:p>
        </p:txBody>
      </p:sp>
      <p:grpSp>
        <p:nvGrpSpPr>
          <p:cNvPr id="336" name="Google Shape;336;p21"/>
          <p:cNvGrpSpPr/>
          <p:nvPr/>
        </p:nvGrpSpPr>
        <p:grpSpPr>
          <a:xfrm>
            <a:off x="2212474" y="3584031"/>
            <a:ext cx="513681" cy="173314"/>
            <a:chOff x="4203700" y="7327353"/>
            <a:chExt cx="975994" cy="354330"/>
          </a:xfrm>
        </p:grpSpPr>
        <p:sp>
          <p:nvSpPr>
            <p:cNvPr id="337" name="Google Shape;337;p21"/>
            <p:cNvSpPr/>
            <p:nvPr/>
          </p:nvSpPr>
          <p:spPr>
            <a:xfrm>
              <a:off x="4203700" y="7327353"/>
              <a:ext cx="975994" cy="354330"/>
            </a:xfrm>
            <a:custGeom>
              <a:rect b="b" l="l" r="r" t="t"/>
              <a:pathLst>
                <a:path extrusionOk="0" h="354329" w="975995">
                  <a:moveTo>
                    <a:pt x="975626" y="0"/>
                  </a:moveTo>
                  <a:lnTo>
                    <a:pt x="0" y="0"/>
                  </a:lnTo>
                  <a:lnTo>
                    <a:pt x="0" y="353745"/>
                  </a:lnTo>
                  <a:lnTo>
                    <a:pt x="975626" y="353745"/>
                  </a:lnTo>
                  <a:lnTo>
                    <a:pt x="975626" y="0"/>
                  </a:lnTo>
                  <a:close/>
                </a:path>
              </a:pathLst>
            </a:custGeom>
            <a:solidFill>
              <a:srgbClr val="FEBCC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38" name="Google Shape;338;p21"/>
            <p:cNvSpPr/>
            <p:nvPr/>
          </p:nvSpPr>
          <p:spPr>
            <a:xfrm>
              <a:off x="4203700" y="7327353"/>
              <a:ext cx="975994" cy="354330"/>
            </a:xfrm>
            <a:custGeom>
              <a:rect b="b" l="l" r="r" t="t"/>
              <a:pathLst>
                <a:path extrusionOk="0" h="354329" w="975995">
                  <a:moveTo>
                    <a:pt x="0" y="353745"/>
                  </a:moveTo>
                  <a:lnTo>
                    <a:pt x="975626" y="353745"/>
                  </a:lnTo>
                  <a:lnTo>
                    <a:pt x="975626" y="0"/>
                  </a:lnTo>
                  <a:lnTo>
                    <a:pt x="0" y="0"/>
                  </a:lnTo>
                  <a:lnTo>
                    <a:pt x="0" y="353745"/>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39" name="Google Shape;339;p21"/>
          <p:cNvSpPr txBox="1"/>
          <p:nvPr/>
        </p:nvSpPr>
        <p:spPr>
          <a:xfrm>
            <a:off x="2312884" y="3594809"/>
            <a:ext cx="313500" cy="144000"/>
          </a:xfrm>
          <a:prstGeom prst="rect">
            <a:avLst/>
          </a:prstGeom>
          <a:noFill/>
          <a:ln>
            <a:noFill/>
          </a:ln>
        </p:spPr>
        <p:txBody>
          <a:bodyPr anchorCtr="0" anchor="t" bIns="0" lIns="0" spcFirstLastPara="1" rIns="0" wrap="square" tIns="9125">
            <a:spAutoFit/>
          </a:bodyPr>
          <a:lstStyle/>
          <a:p>
            <a:pPr indent="0" lvl="0" marL="12700" marR="0" rtl="0" algn="ctr">
              <a:lnSpc>
                <a:spcPct val="116666"/>
              </a:lnSpc>
              <a:spcBef>
                <a:spcPts val="0"/>
              </a:spcBef>
              <a:spcAft>
                <a:spcPts val="0"/>
              </a:spcAft>
              <a:buNone/>
            </a:pPr>
            <a:r>
              <a:rPr lang="en" sz="300">
                <a:solidFill>
                  <a:srgbClr val="231F20"/>
                </a:solidFill>
                <a:latin typeface="Verdana"/>
                <a:ea typeface="Verdana"/>
                <a:cs typeface="Verdana"/>
                <a:sym typeface="Verdana"/>
              </a:rPr>
              <a:t>Commission to Combat Police Corruption</a:t>
            </a:r>
            <a:endParaRPr sz="300">
              <a:latin typeface="Verdana"/>
              <a:ea typeface="Verdana"/>
              <a:cs typeface="Verdana"/>
              <a:sym typeface="Verdana"/>
            </a:endParaRPr>
          </a:p>
        </p:txBody>
      </p:sp>
      <p:sp>
        <p:nvSpPr>
          <p:cNvPr id="340" name="Google Shape;340;p21"/>
          <p:cNvSpPr txBox="1"/>
          <p:nvPr/>
        </p:nvSpPr>
        <p:spPr>
          <a:xfrm>
            <a:off x="2976739" y="1854430"/>
            <a:ext cx="438600" cy="144000"/>
          </a:xfrm>
          <a:prstGeom prst="rect">
            <a:avLst/>
          </a:prstGeom>
          <a:noFill/>
          <a:ln>
            <a:noFill/>
          </a:ln>
        </p:spPr>
        <p:txBody>
          <a:bodyPr anchorCtr="0" anchor="t" bIns="0" lIns="0" spcFirstLastPara="1" rIns="0" wrap="square" tIns="9125">
            <a:spAutoFit/>
          </a:bodyPr>
          <a:lstStyle/>
          <a:p>
            <a:pPr indent="0" lvl="0" marL="0" marR="0" rtl="0" algn="ctr">
              <a:lnSpc>
                <a:spcPct val="116666"/>
              </a:lnSpc>
              <a:spcBef>
                <a:spcPts val="0"/>
              </a:spcBef>
              <a:spcAft>
                <a:spcPts val="0"/>
              </a:spcAft>
              <a:buNone/>
            </a:pPr>
            <a:r>
              <a:rPr lang="en" sz="300">
                <a:solidFill>
                  <a:srgbClr val="231F20"/>
                </a:solidFill>
                <a:latin typeface="Verdana"/>
                <a:ea typeface="Verdana"/>
                <a:cs typeface="Verdana"/>
                <a:sym typeface="Verdana"/>
              </a:rPr>
              <a:t>Department of Youth and Community Development</a:t>
            </a:r>
            <a:endParaRPr sz="300">
              <a:latin typeface="Verdana"/>
              <a:ea typeface="Verdana"/>
              <a:cs typeface="Verdana"/>
              <a:sym typeface="Verdana"/>
            </a:endParaRPr>
          </a:p>
        </p:txBody>
      </p:sp>
      <p:sp>
        <p:nvSpPr>
          <p:cNvPr id="341" name="Google Shape;341;p21"/>
          <p:cNvSpPr txBox="1"/>
          <p:nvPr/>
        </p:nvSpPr>
        <p:spPr>
          <a:xfrm>
            <a:off x="2974474" y="2259475"/>
            <a:ext cx="443100" cy="144000"/>
          </a:xfrm>
          <a:prstGeom prst="rect">
            <a:avLst/>
          </a:prstGeom>
          <a:noFill/>
          <a:ln>
            <a:noFill/>
          </a:ln>
        </p:spPr>
        <p:txBody>
          <a:bodyPr anchorCtr="0" anchor="t" bIns="0" lIns="0" spcFirstLastPara="1" rIns="0" wrap="square" tIns="9125">
            <a:spAutoFit/>
          </a:bodyPr>
          <a:lstStyle/>
          <a:p>
            <a:pPr indent="0" lvl="0" marL="0" marR="0" rtl="0" algn="ctr">
              <a:lnSpc>
                <a:spcPct val="116666"/>
              </a:lnSpc>
              <a:spcBef>
                <a:spcPts val="0"/>
              </a:spcBef>
              <a:spcAft>
                <a:spcPts val="0"/>
              </a:spcAft>
              <a:buNone/>
            </a:pPr>
            <a:r>
              <a:rPr lang="en" sz="300">
                <a:solidFill>
                  <a:srgbClr val="231F20"/>
                </a:solidFill>
                <a:latin typeface="Verdana"/>
                <a:ea typeface="Verdana"/>
                <a:cs typeface="Verdana"/>
                <a:sym typeface="Verdana"/>
              </a:rPr>
              <a:t>Center for Innovation through Data Intelligence</a:t>
            </a:r>
            <a:endParaRPr sz="300">
              <a:latin typeface="Verdana"/>
              <a:ea typeface="Verdana"/>
              <a:cs typeface="Verdana"/>
              <a:sym typeface="Verdana"/>
            </a:endParaRPr>
          </a:p>
        </p:txBody>
      </p:sp>
      <p:grpSp>
        <p:nvGrpSpPr>
          <p:cNvPr id="342" name="Google Shape;342;p21"/>
          <p:cNvGrpSpPr/>
          <p:nvPr/>
        </p:nvGrpSpPr>
        <p:grpSpPr>
          <a:xfrm>
            <a:off x="1497637" y="1895945"/>
            <a:ext cx="515687" cy="195677"/>
            <a:chOff x="2845511" y="3876154"/>
            <a:chExt cx="979805" cy="400050"/>
          </a:xfrm>
        </p:grpSpPr>
        <p:sp>
          <p:nvSpPr>
            <p:cNvPr id="343" name="Google Shape;343;p21"/>
            <p:cNvSpPr/>
            <p:nvPr/>
          </p:nvSpPr>
          <p:spPr>
            <a:xfrm>
              <a:off x="2845511" y="3876154"/>
              <a:ext cx="979805" cy="400050"/>
            </a:xfrm>
            <a:custGeom>
              <a:rect b="b" l="l" r="r" t="t"/>
              <a:pathLst>
                <a:path extrusionOk="0" h="400050" w="979804">
                  <a:moveTo>
                    <a:pt x="979246" y="0"/>
                  </a:moveTo>
                  <a:lnTo>
                    <a:pt x="0" y="0"/>
                  </a:lnTo>
                  <a:lnTo>
                    <a:pt x="0" y="399643"/>
                  </a:lnTo>
                  <a:lnTo>
                    <a:pt x="979246" y="399643"/>
                  </a:lnTo>
                  <a:lnTo>
                    <a:pt x="979246"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44" name="Google Shape;344;p21"/>
            <p:cNvSpPr/>
            <p:nvPr/>
          </p:nvSpPr>
          <p:spPr>
            <a:xfrm>
              <a:off x="2845511" y="3876154"/>
              <a:ext cx="979805" cy="400050"/>
            </a:xfrm>
            <a:custGeom>
              <a:rect b="b" l="l" r="r" t="t"/>
              <a:pathLst>
                <a:path extrusionOk="0" h="400050" w="979804">
                  <a:moveTo>
                    <a:pt x="0" y="399643"/>
                  </a:moveTo>
                  <a:lnTo>
                    <a:pt x="979246" y="399643"/>
                  </a:lnTo>
                  <a:lnTo>
                    <a:pt x="979246" y="0"/>
                  </a:lnTo>
                  <a:lnTo>
                    <a:pt x="0" y="0"/>
                  </a:lnTo>
                  <a:lnTo>
                    <a:pt x="0" y="399643"/>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45" name="Google Shape;345;p21"/>
          <p:cNvSpPr txBox="1"/>
          <p:nvPr/>
        </p:nvSpPr>
        <p:spPr>
          <a:xfrm>
            <a:off x="1502309" y="1917811"/>
            <a:ext cx="506400" cy="144000"/>
          </a:xfrm>
          <a:prstGeom prst="rect">
            <a:avLst/>
          </a:prstGeom>
          <a:noFill/>
          <a:ln>
            <a:noFill/>
          </a:ln>
        </p:spPr>
        <p:txBody>
          <a:bodyPr anchorCtr="0" anchor="t" bIns="0" lIns="0" spcFirstLastPara="1" rIns="0" wrap="square" tIns="9125">
            <a:spAutoFit/>
          </a:bodyPr>
          <a:lstStyle/>
          <a:p>
            <a:pPr indent="0" lvl="0" marL="12700" marR="0" rtl="0" algn="ctr">
              <a:lnSpc>
                <a:spcPct val="116666"/>
              </a:lnSpc>
              <a:spcBef>
                <a:spcPts val="0"/>
              </a:spcBef>
              <a:spcAft>
                <a:spcPts val="0"/>
              </a:spcAft>
              <a:buNone/>
            </a:pPr>
            <a:r>
              <a:rPr lang="en" sz="300">
                <a:solidFill>
                  <a:srgbClr val="231F20"/>
                </a:solidFill>
                <a:latin typeface="Verdana"/>
                <a:ea typeface="Verdana"/>
                <a:cs typeface="Verdana"/>
                <a:sym typeface="Verdana"/>
              </a:rPr>
              <a:t>Office of Citywide Event Coordination and Management</a:t>
            </a:r>
            <a:endParaRPr sz="300">
              <a:latin typeface="Verdana"/>
              <a:ea typeface="Verdana"/>
              <a:cs typeface="Verdana"/>
              <a:sym typeface="Verdana"/>
            </a:endParaRPr>
          </a:p>
        </p:txBody>
      </p:sp>
      <p:sp>
        <p:nvSpPr>
          <p:cNvPr id="346" name="Google Shape;346;p21"/>
          <p:cNvSpPr txBox="1"/>
          <p:nvPr/>
        </p:nvSpPr>
        <p:spPr>
          <a:xfrm>
            <a:off x="1544814" y="1557220"/>
            <a:ext cx="4248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Office of Operations</a:t>
            </a:r>
            <a:endParaRPr sz="300">
              <a:latin typeface="Verdana"/>
              <a:ea typeface="Verdana"/>
              <a:cs typeface="Verdana"/>
              <a:sym typeface="Verdana"/>
            </a:endParaRPr>
          </a:p>
        </p:txBody>
      </p:sp>
      <p:grpSp>
        <p:nvGrpSpPr>
          <p:cNvPr id="347" name="Google Shape;347;p21"/>
          <p:cNvGrpSpPr/>
          <p:nvPr/>
        </p:nvGrpSpPr>
        <p:grpSpPr>
          <a:xfrm>
            <a:off x="1496394" y="3622745"/>
            <a:ext cx="515687" cy="136352"/>
            <a:chOff x="2843148" y="7406500"/>
            <a:chExt cx="979805" cy="278765"/>
          </a:xfrm>
        </p:grpSpPr>
        <p:sp>
          <p:nvSpPr>
            <p:cNvPr id="348" name="Google Shape;348;p21"/>
            <p:cNvSpPr/>
            <p:nvPr/>
          </p:nvSpPr>
          <p:spPr>
            <a:xfrm>
              <a:off x="2843148" y="7406500"/>
              <a:ext cx="979805" cy="278765"/>
            </a:xfrm>
            <a:custGeom>
              <a:rect b="b" l="l" r="r" t="t"/>
              <a:pathLst>
                <a:path extrusionOk="0" h="278765" w="979804">
                  <a:moveTo>
                    <a:pt x="979246" y="0"/>
                  </a:moveTo>
                  <a:lnTo>
                    <a:pt x="0" y="0"/>
                  </a:lnTo>
                  <a:lnTo>
                    <a:pt x="0" y="278295"/>
                  </a:lnTo>
                  <a:lnTo>
                    <a:pt x="979246" y="278295"/>
                  </a:lnTo>
                  <a:lnTo>
                    <a:pt x="979246"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49" name="Google Shape;349;p21"/>
            <p:cNvSpPr/>
            <p:nvPr/>
          </p:nvSpPr>
          <p:spPr>
            <a:xfrm>
              <a:off x="2843148" y="7406500"/>
              <a:ext cx="979805" cy="278765"/>
            </a:xfrm>
            <a:custGeom>
              <a:rect b="b" l="l" r="r" t="t"/>
              <a:pathLst>
                <a:path extrusionOk="0" h="278765" w="979804">
                  <a:moveTo>
                    <a:pt x="0" y="278295"/>
                  </a:moveTo>
                  <a:lnTo>
                    <a:pt x="979246" y="278295"/>
                  </a:lnTo>
                  <a:lnTo>
                    <a:pt x="979246" y="0"/>
                  </a:lnTo>
                  <a:lnTo>
                    <a:pt x="0" y="0"/>
                  </a:lnTo>
                  <a:lnTo>
                    <a:pt x="0" y="278295"/>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50" name="Google Shape;350;p21"/>
          <p:cNvSpPr txBox="1"/>
          <p:nvPr/>
        </p:nvSpPr>
        <p:spPr>
          <a:xfrm>
            <a:off x="1509836" y="3658196"/>
            <a:ext cx="4863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Community Affairs Unit</a:t>
            </a:r>
            <a:endParaRPr sz="300">
              <a:latin typeface="Verdana"/>
              <a:ea typeface="Verdana"/>
              <a:cs typeface="Verdana"/>
              <a:sym typeface="Verdana"/>
            </a:endParaRPr>
          </a:p>
        </p:txBody>
      </p:sp>
      <p:grpSp>
        <p:nvGrpSpPr>
          <p:cNvPr id="351" name="Google Shape;351;p21"/>
          <p:cNvGrpSpPr/>
          <p:nvPr/>
        </p:nvGrpSpPr>
        <p:grpSpPr>
          <a:xfrm>
            <a:off x="1496387" y="2129241"/>
            <a:ext cx="515687" cy="138837"/>
            <a:chOff x="2843136" y="4353115"/>
            <a:chExt cx="979805" cy="283845"/>
          </a:xfrm>
        </p:grpSpPr>
        <p:sp>
          <p:nvSpPr>
            <p:cNvPr id="352" name="Google Shape;352;p21"/>
            <p:cNvSpPr/>
            <p:nvPr/>
          </p:nvSpPr>
          <p:spPr>
            <a:xfrm>
              <a:off x="2843136" y="4353115"/>
              <a:ext cx="979805" cy="283845"/>
            </a:xfrm>
            <a:custGeom>
              <a:rect b="b" l="l" r="r" t="t"/>
              <a:pathLst>
                <a:path extrusionOk="0" h="283845" w="979804">
                  <a:moveTo>
                    <a:pt x="979246" y="0"/>
                  </a:moveTo>
                  <a:lnTo>
                    <a:pt x="0" y="0"/>
                  </a:lnTo>
                  <a:lnTo>
                    <a:pt x="0" y="283514"/>
                  </a:lnTo>
                  <a:lnTo>
                    <a:pt x="979246" y="283514"/>
                  </a:lnTo>
                  <a:lnTo>
                    <a:pt x="979246"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53" name="Google Shape;353;p21"/>
            <p:cNvSpPr/>
            <p:nvPr/>
          </p:nvSpPr>
          <p:spPr>
            <a:xfrm>
              <a:off x="2843136" y="4353115"/>
              <a:ext cx="979805" cy="283845"/>
            </a:xfrm>
            <a:custGeom>
              <a:rect b="b" l="l" r="r" t="t"/>
              <a:pathLst>
                <a:path extrusionOk="0" h="283845" w="979804">
                  <a:moveTo>
                    <a:pt x="0" y="283514"/>
                  </a:moveTo>
                  <a:lnTo>
                    <a:pt x="979246" y="283514"/>
                  </a:lnTo>
                  <a:lnTo>
                    <a:pt x="979246" y="0"/>
                  </a:lnTo>
                  <a:lnTo>
                    <a:pt x="0" y="0"/>
                  </a:lnTo>
                  <a:lnTo>
                    <a:pt x="0" y="283514"/>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54" name="Google Shape;354;p21"/>
          <p:cNvSpPr txBox="1"/>
          <p:nvPr/>
        </p:nvSpPr>
        <p:spPr>
          <a:xfrm>
            <a:off x="1592373" y="2167320"/>
            <a:ext cx="3207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Gracie Mansion</a:t>
            </a:r>
            <a:endParaRPr sz="300">
              <a:latin typeface="Verdana"/>
              <a:ea typeface="Verdana"/>
              <a:cs typeface="Verdana"/>
              <a:sym typeface="Verdana"/>
            </a:endParaRPr>
          </a:p>
        </p:txBody>
      </p:sp>
      <p:grpSp>
        <p:nvGrpSpPr>
          <p:cNvPr id="355" name="Google Shape;355;p21"/>
          <p:cNvGrpSpPr/>
          <p:nvPr/>
        </p:nvGrpSpPr>
        <p:grpSpPr>
          <a:xfrm>
            <a:off x="1496387" y="2491137"/>
            <a:ext cx="515687" cy="138837"/>
            <a:chOff x="2843136" y="5092992"/>
            <a:chExt cx="979805" cy="283845"/>
          </a:xfrm>
        </p:grpSpPr>
        <p:sp>
          <p:nvSpPr>
            <p:cNvPr id="356" name="Google Shape;356;p21"/>
            <p:cNvSpPr/>
            <p:nvPr/>
          </p:nvSpPr>
          <p:spPr>
            <a:xfrm>
              <a:off x="2843136" y="5092992"/>
              <a:ext cx="979805" cy="283845"/>
            </a:xfrm>
            <a:custGeom>
              <a:rect b="b" l="l" r="r" t="t"/>
              <a:pathLst>
                <a:path extrusionOk="0" h="283845" w="979804">
                  <a:moveTo>
                    <a:pt x="979246" y="0"/>
                  </a:moveTo>
                  <a:lnTo>
                    <a:pt x="0" y="0"/>
                  </a:lnTo>
                  <a:lnTo>
                    <a:pt x="0" y="283514"/>
                  </a:lnTo>
                  <a:lnTo>
                    <a:pt x="979246" y="283514"/>
                  </a:lnTo>
                  <a:lnTo>
                    <a:pt x="979246"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57" name="Google Shape;357;p21"/>
            <p:cNvSpPr/>
            <p:nvPr/>
          </p:nvSpPr>
          <p:spPr>
            <a:xfrm>
              <a:off x="2843136" y="5092992"/>
              <a:ext cx="979805" cy="283845"/>
            </a:xfrm>
            <a:custGeom>
              <a:rect b="b" l="l" r="r" t="t"/>
              <a:pathLst>
                <a:path extrusionOk="0" h="283845" w="979804">
                  <a:moveTo>
                    <a:pt x="0" y="283514"/>
                  </a:moveTo>
                  <a:lnTo>
                    <a:pt x="979246" y="283514"/>
                  </a:lnTo>
                  <a:lnTo>
                    <a:pt x="979246" y="0"/>
                  </a:lnTo>
                  <a:lnTo>
                    <a:pt x="0" y="0"/>
                  </a:lnTo>
                  <a:lnTo>
                    <a:pt x="0" y="283514"/>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58" name="Google Shape;358;p21"/>
          <p:cNvSpPr txBox="1"/>
          <p:nvPr/>
        </p:nvSpPr>
        <p:spPr>
          <a:xfrm>
            <a:off x="1658265" y="2525614"/>
            <a:ext cx="1887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Advance</a:t>
            </a:r>
            <a:endParaRPr sz="300">
              <a:latin typeface="Verdana"/>
              <a:ea typeface="Verdana"/>
              <a:cs typeface="Verdana"/>
              <a:sym typeface="Verdana"/>
            </a:endParaRPr>
          </a:p>
        </p:txBody>
      </p:sp>
      <p:grpSp>
        <p:nvGrpSpPr>
          <p:cNvPr id="359" name="Google Shape;359;p21"/>
          <p:cNvGrpSpPr/>
          <p:nvPr/>
        </p:nvGrpSpPr>
        <p:grpSpPr>
          <a:xfrm>
            <a:off x="1496387" y="2856127"/>
            <a:ext cx="515687" cy="138837"/>
            <a:chOff x="2843136" y="5839193"/>
            <a:chExt cx="979805" cy="283845"/>
          </a:xfrm>
        </p:grpSpPr>
        <p:sp>
          <p:nvSpPr>
            <p:cNvPr id="360" name="Google Shape;360;p21"/>
            <p:cNvSpPr/>
            <p:nvPr/>
          </p:nvSpPr>
          <p:spPr>
            <a:xfrm>
              <a:off x="2843136" y="5839193"/>
              <a:ext cx="979805" cy="283845"/>
            </a:xfrm>
            <a:custGeom>
              <a:rect b="b" l="l" r="r" t="t"/>
              <a:pathLst>
                <a:path extrusionOk="0" h="283845" w="979804">
                  <a:moveTo>
                    <a:pt x="979246" y="0"/>
                  </a:moveTo>
                  <a:lnTo>
                    <a:pt x="0" y="0"/>
                  </a:lnTo>
                  <a:lnTo>
                    <a:pt x="0" y="283514"/>
                  </a:lnTo>
                  <a:lnTo>
                    <a:pt x="979246" y="283514"/>
                  </a:lnTo>
                  <a:lnTo>
                    <a:pt x="979246"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61" name="Google Shape;361;p21"/>
            <p:cNvSpPr/>
            <p:nvPr/>
          </p:nvSpPr>
          <p:spPr>
            <a:xfrm>
              <a:off x="2843136" y="5839193"/>
              <a:ext cx="979805" cy="283845"/>
            </a:xfrm>
            <a:custGeom>
              <a:rect b="b" l="l" r="r" t="t"/>
              <a:pathLst>
                <a:path extrusionOk="0" h="283845" w="979804">
                  <a:moveTo>
                    <a:pt x="0" y="283514"/>
                  </a:moveTo>
                  <a:lnTo>
                    <a:pt x="979246" y="283514"/>
                  </a:lnTo>
                  <a:lnTo>
                    <a:pt x="979246" y="0"/>
                  </a:lnTo>
                  <a:lnTo>
                    <a:pt x="0" y="0"/>
                  </a:lnTo>
                  <a:lnTo>
                    <a:pt x="0" y="283514"/>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62" name="Google Shape;362;p21"/>
          <p:cNvSpPr txBox="1"/>
          <p:nvPr/>
        </p:nvSpPr>
        <p:spPr>
          <a:xfrm>
            <a:off x="1523612" y="2890603"/>
            <a:ext cx="4581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Office of Engagement</a:t>
            </a:r>
            <a:endParaRPr sz="300">
              <a:latin typeface="Verdana"/>
              <a:ea typeface="Verdana"/>
              <a:cs typeface="Verdana"/>
              <a:sym typeface="Verdana"/>
            </a:endParaRPr>
          </a:p>
        </p:txBody>
      </p:sp>
      <p:grpSp>
        <p:nvGrpSpPr>
          <p:cNvPr id="363" name="Google Shape;363;p21"/>
          <p:cNvGrpSpPr/>
          <p:nvPr/>
        </p:nvGrpSpPr>
        <p:grpSpPr>
          <a:xfrm>
            <a:off x="1496387" y="3067464"/>
            <a:ext cx="515687" cy="138837"/>
            <a:chOff x="2843136" y="6271259"/>
            <a:chExt cx="979805" cy="283845"/>
          </a:xfrm>
        </p:grpSpPr>
        <p:sp>
          <p:nvSpPr>
            <p:cNvPr id="364" name="Google Shape;364;p21"/>
            <p:cNvSpPr/>
            <p:nvPr/>
          </p:nvSpPr>
          <p:spPr>
            <a:xfrm>
              <a:off x="2843136" y="6271259"/>
              <a:ext cx="979805" cy="283845"/>
            </a:xfrm>
            <a:custGeom>
              <a:rect b="b" l="l" r="r" t="t"/>
              <a:pathLst>
                <a:path extrusionOk="0" h="283845" w="979804">
                  <a:moveTo>
                    <a:pt x="979246" y="0"/>
                  </a:moveTo>
                  <a:lnTo>
                    <a:pt x="0" y="0"/>
                  </a:lnTo>
                  <a:lnTo>
                    <a:pt x="0" y="283514"/>
                  </a:lnTo>
                  <a:lnTo>
                    <a:pt x="979246" y="283514"/>
                  </a:lnTo>
                  <a:lnTo>
                    <a:pt x="979246"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65" name="Google Shape;365;p21"/>
            <p:cNvSpPr/>
            <p:nvPr/>
          </p:nvSpPr>
          <p:spPr>
            <a:xfrm>
              <a:off x="2843136" y="6271259"/>
              <a:ext cx="979805" cy="283845"/>
            </a:xfrm>
            <a:custGeom>
              <a:rect b="b" l="l" r="r" t="t"/>
              <a:pathLst>
                <a:path extrusionOk="0" h="283845" w="979804">
                  <a:moveTo>
                    <a:pt x="0" y="283514"/>
                  </a:moveTo>
                  <a:lnTo>
                    <a:pt x="979246" y="283514"/>
                  </a:lnTo>
                  <a:lnTo>
                    <a:pt x="979246" y="0"/>
                  </a:lnTo>
                  <a:lnTo>
                    <a:pt x="0" y="0"/>
                  </a:lnTo>
                  <a:lnTo>
                    <a:pt x="0" y="283514"/>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66" name="Google Shape;366;p21"/>
          <p:cNvSpPr txBox="1"/>
          <p:nvPr/>
        </p:nvSpPr>
        <p:spPr>
          <a:xfrm>
            <a:off x="1501634" y="3101940"/>
            <a:ext cx="5022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Public Engagement Unit</a:t>
            </a:r>
            <a:endParaRPr sz="300">
              <a:latin typeface="Verdana"/>
              <a:ea typeface="Verdana"/>
              <a:cs typeface="Verdana"/>
              <a:sym typeface="Verdana"/>
            </a:endParaRPr>
          </a:p>
        </p:txBody>
      </p:sp>
      <p:sp>
        <p:nvSpPr>
          <p:cNvPr id="367" name="Google Shape;367;p21"/>
          <p:cNvSpPr txBox="1"/>
          <p:nvPr/>
        </p:nvSpPr>
        <p:spPr>
          <a:xfrm>
            <a:off x="2221751" y="1744833"/>
            <a:ext cx="497400" cy="55200"/>
          </a:xfrm>
          <a:prstGeom prst="rect">
            <a:avLst/>
          </a:prstGeom>
          <a:noFill/>
          <a:ln>
            <a:noFill/>
          </a:ln>
        </p:spPr>
        <p:txBody>
          <a:bodyPr anchorCtr="0" anchor="t" bIns="0" lIns="0" spcFirstLastPara="1" rIns="0" wrap="square" tIns="8150">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Office of Labor Relations</a:t>
            </a:r>
            <a:endParaRPr sz="300">
              <a:latin typeface="Verdana"/>
              <a:ea typeface="Verdana"/>
              <a:cs typeface="Verdana"/>
              <a:sym typeface="Verdana"/>
            </a:endParaRPr>
          </a:p>
        </p:txBody>
      </p:sp>
      <p:grpSp>
        <p:nvGrpSpPr>
          <p:cNvPr id="368" name="Google Shape;368;p21"/>
          <p:cNvGrpSpPr/>
          <p:nvPr/>
        </p:nvGrpSpPr>
        <p:grpSpPr>
          <a:xfrm>
            <a:off x="1500685" y="3827143"/>
            <a:ext cx="515687" cy="139148"/>
            <a:chOff x="2851302" y="7824381"/>
            <a:chExt cx="979805" cy="284480"/>
          </a:xfrm>
        </p:grpSpPr>
        <p:sp>
          <p:nvSpPr>
            <p:cNvPr id="369" name="Google Shape;369;p21"/>
            <p:cNvSpPr/>
            <p:nvPr/>
          </p:nvSpPr>
          <p:spPr>
            <a:xfrm>
              <a:off x="2851302" y="7824381"/>
              <a:ext cx="979805" cy="284480"/>
            </a:xfrm>
            <a:custGeom>
              <a:rect b="b" l="l" r="r" t="t"/>
              <a:pathLst>
                <a:path extrusionOk="0" h="284479" w="979804">
                  <a:moveTo>
                    <a:pt x="979246" y="0"/>
                  </a:moveTo>
                  <a:lnTo>
                    <a:pt x="0" y="0"/>
                  </a:lnTo>
                  <a:lnTo>
                    <a:pt x="0" y="284060"/>
                  </a:lnTo>
                  <a:lnTo>
                    <a:pt x="979246" y="284060"/>
                  </a:lnTo>
                  <a:lnTo>
                    <a:pt x="979246"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70" name="Google Shape;370;p21"/>
            <p:cNvSpPr/>
            <p:nvPr/>
          </p:nvSpPr>
          <p:spPr>
            <a:xfrm>
              <a:off x="2851302" y="7824381"/>
              <a:ext cx="979805" cy="284480"/>
            </a:xfrm>
            <a:custGeom>
              <a:rect b="b" l="l" r="r" t="t"/>
              <a:pathLst>
                <a:path extrusionOk="0" h="284479" w="979804">
                  <a:moveTo>
                    <a:pt x="0" y="284060"/>
                  </a:moveTo>
                  <a:lnTo>
                    <a:pt x="979246" y="284060"/>
                  </a:lnTo>
                  <a:lnTo>
                    <a:pt x="979246" y="0"/>
                  </a:lnTo>
                  <a:lnTo>
                    <a:pt x="0" y="0"/>
                  </a:lnTo>
                  <a:lnTo>
                    <a:pt x="0" y="284060"/>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71" name="Google Shape;371;p21"/>
          <p:cNvSpPr txBox="1"/>
          <p:nvPr/>
        </p:nvSpPr>
        <p:spPr>
          <a:xfrm>
            <a:off x="1503305" y="3865415"/>
            <a:ext cx="5103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Office of Animal Welfare</a:t>
            </a:r>
            <a:endParaRPr sz="300">
              <a:latin typeface="Verdana"/>
              <a:ea typeface="Verdana"/>
              <a:cs typeface="Verdana"/>
              <a:sym typeface="Verdana"/>
            </a:endParaRPr>
          </a:p>
        </p:txBody>
      </p:sp>
      <p:sp>
        <p:nvSpPr>
          <p:cNvPr id="372" name="Google Shape;372;p21"/>
          <p:cNvSpPr txBox="1"/>
          <p:nvPr/>
        </p:nvSpPr>
        <p:spPr>
          <a:xfrm>
            <a:off x="3819164" y="2873210"/>
            <a:ext cx="2343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NYC Media</a:t>
            </a:r>
            <a:endParaRPr sz="300">
              <a:latin typeface="Verdana"/>
              <a:ea typeface="Verdana"/>
              <a:cs typeface="Verdana"/>
              <a:sym typeface="Verdana"/>
            </a:endParaRPr>
          </a:p>
        </p:txBody>
      </p:sp>
      <p:sp>
        <p:nvSpPr>
          <p:cNvPr id="373" name="Google Shape;373;p21"/>
          <p:cNvSpPr txBox="1"/>
          <p:nvPr/>
        </p:nvSpPr>
        <p:spPr>
          <a:xfrm>
            <a:off x="3698788" y="3903090"/>
            <a:ext cx="474900" cy="102000"/>
          </a:xfrm>
          <a:prstGeom prst="rect">
            <a:avLst/>
          </a:prstGeom>
          <a:noFill/>
          <a:ln>
            <a:noFill/>
          </a:ln>
        </p:spPr>
        <p:txBody>
          <a:bodyPr anchorCtr="0" anchor="t" bIns="0" lIns="0" spcFirstLastPara="1" rIns="0" wrap="square" tIns="6525">
            <a:spAutoFit/>
          </a:bodyPr>
          <a:lstStyle/>
          <a:p>
            <a:pPr indent="0" lvl="0" marL="0" marR="50800" rtl="0" algn="ctr">
              <a:lnSpc>
                <a:spcPct val="100000"/>
              </a:lnSpc>
              <a:spcBef>
                <a:spcPts val="0"/>
              </a:spcBef>
              <a:spcAft>
                <a:spcPts val="0"/>
              </a:spcAft>
              <a:buNone/>
            </a:pPr>
            <a:r>
              <a:rPr lang="en" sz="300">
                <a:solidFill>
                  <a:srgbClr val="231F20"/>
                </a:solidFill>
                <a:latin typeface="Verdana"/>
                <a:ea typeface="Verdana"/>
                <a:cs typeface="Verdana"/>
                <a:sym typeface="Verdana"/>
              </a:rPr>
              <a:t>NYC</a:t>
            </a:r>
            <a:endParaRPr sz="300">
              <a:latin typeface="Verdana"/>
              <a:ea typeface="Verdana"/>
              <a:cs typeface="Verdana"/>
              <a:sym typeface="Verdana"/>
            </a:endParaRPr>
          </a:p>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Tourism &amp; Conventions</a:t>
            </a:r>
            <a:endParaRPr sz="300">
              <a:latin typeface="Verdana"/>
              <a:ea typeface="Verdana"/>
              <a:cs typeface="Verdana"/>
              <a:sym typeface="Verdana"/>
            </a:endParaRPr>
          </a:p>
        </p:txBody>
      </p:sp>
      <p:sp>
        <p:nvSpPr>
          <p:cNvPr id="374" name="Google Shape;374;p21"/>
          <p:cNvSpPr txBox="1"/>
          <p:nvPr/>
        </p:nvSpPr>
        <p:spPr>
          <a:xfrm>
            <a:off x="4513232" y="1899461"/>
            <a:ext cx="1698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NYC 311</a:t>
            </a:r>
            <a:endParaRPr sz="300">
              <a:latin typeface="Verdana"/>
              <a:ea typeface="Verdana"/>
              <a:cs typeface="Verdana"/>
              <a:sym typeface="Verdana"/>
            </a:endParaRPr>
          </a:p>
        </p:txBody>
      </p:sp>
      <p:sp>
        <p:nvSpPr>
          <p:cNvPr id="375" name="Google Shape;375;p21"/>
          <p:cNvSpPr txBox="1"/>
          <p:nvPr/>
        </p:nvSpPr>
        <p:spPr>
          <a:xfrm>
            <a:off x="4993807" y="1447504"/>
            <a:ext cx="3996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Office of Efficiency</a:t>
            </a:r>
            <a:endParaRPr sz="300">
              <a:latin typeface="Verdana"/>
              <a:ea typeface="Verdana"/>
              <a:cs typeface="Verdana"/>
              <a:sym typeface="Verdana"/>
            </a:endParaRPr>
          </a:p>
        </p:txBody>
      </p:sp>
      <p:sp>
        <p:nvSpPr>
          <p:cNvPr id="376" name="Google Shape;376;p21"/>
          <p:cNvSpPr txBox="1"/>
          <p:nvPr/>
        </p:nvSpPr>
        <p:spPr>
          <a:xfrm>
            <a:off x="5582706" y="2687627"/>
            <a:ext cx="4794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Department of Finance</a:t>
            </a:r>
            <a:endParaRPr sz="300">
              <a:latin typeface="Verdana"/>
              <a:ea typeface="Verdana"/>
              <a:cs typeface="Verdana"/>
              <a:sym typeface="Verdana"/>
            </a:endParaRPr>
          </a:p>
        </p:txBody>
      </p:sp>
      <p:sp>
        <p:nvSpPr>
          <p:cNvPr id="377" name="Google Shape;377;p21"/>
          <p:cNvSpPr txBox="1"/>
          <p:nvPr/>
        </p:nvSpPr>
        <p:spPr>
          <a:xfrm>
            <a:off x="6276313" y="1677011"/>
            <a:ext cx="4359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Chief Climate Officer</a:t>
            </a:r>
            <a:endParaRPr sz="300">
              <a:latin typeface="Verdana"/>
              <a:ea typeface="Verdana"/>
              <a:cs typeface="Verdana"/>
              <a:sym typeface="Verdana"/>
            </a:endParaRPr>
          </a:p>
        </p:txBody>
      </p:sp>
      <p:sp>
        <p:nvSpPr>
          <p:cNvPr id="378" name="Google Shape;378;p21"/>
          <p:cNvSpPr txBox="1"/>
          <p:nvPr/>
        </p:nvSpPr>
        <p:spPr>
          <a:xfrm>
            <a:off x="5749116" y="2902251"/>
            <a:ext cx="1464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Sheriff</a:t>
            </a:r>
            <a:endParaRPr sz="300">
              <a:latin typeface="Verdana"/>
              <a:ea typeface="Verdana"/>
              <a:cs typeface="Verdana"/>
              <a:sym typeface="Verdana"/>
            </a:endParaRPr>
          </a:p>
        </p:txBody>
      </p:sp>
      <p:sp>
        <p:nvSpPr>
          <p:cNvPr id="379" name="Google Shape;379;p21"/>
          <p:cNvSpPr txBox="1"/>
          <p:nvPr/>
        </p:nvSpPr>
        <p:spPr>
          <a:xfrm>
            <a:off x="4371561" y="2088453"/>
            <a:ext cx="4533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NYC Cyber Command</a:t>
            </a:r>
            <a:endParaRPr sz="300">
              <a:latin typeface="Verdana"/>
              <a:ea typeface="Verdana"/>
              <a:cs typeface="Verdana"/>
              <a:sym typeface="Verdana"/>
            </a:endParaRPr>
          </a:p>
        </p:txBody>
      </p:sp>
      <p:sp>
        <p:nvSpPr>
          <p:cNvPr id="380" name="Google Shape;380;p21"/>
          <p:cNvSpPr txBox="1"/>
          <p:nvPr/>
        </p:nvSpPr>
        <p:spPr>
          <a:xfrm>
            <a:off x="4360906" y="2277228"/>
            <a:ext cx="474300" cy="55200"/>
          </a:xfrm>
          <a:prstGeom prst="rect">
            <a:avLst/>
          </a:prstGeom>
          <a:noFill/>
          <a:ln>
            <a:noFill/>
          </a:ln>
        </p:spPr>
        <p:txBody>
          <a:bodyPr anchorCtr="0" anchor="t" bIns="0" lIns="0" spcFirstLastPara="1" rIns="0" wrap="square" tIns="8150">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Office of Data Analytics</a:t>
            </a:r>
            <a:endParaRPr sz="300">
              <a:latin typeface="Verdana"/>
              <a:ea typeface="Verdana"/>
              <a:cs typeface="Verdana"/>
              <a:sym typeface="Verdana"/>
            </a:endParaRPr>
          </a:p>
        </p:txBody>
      </p:sp>
      <p:sp>
        <p:nvSpPr>
          <p:cNvPr id="381" name="Google Shape;381;p21"/>
          <p:cNvSpPr txBox="1"/>
          <p:nvPr/>
        </p:nvSpPr>
        <p:spPr>
          <a:xfrm>
            <a:off x="3748979" y="3223415"/>
            <a:ext cx="3747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Office of Nightlife</a:t>
            </a:r>
            <a:endParaRPr sz="300">
              <a:latin typeface="Verdana"/>
              <a:ea typeface="Verdana"/>
              <a:cs typeface="Verdana"/>
              <a:sym typeface="Verdana"/>
            </a:endParaRPr>
          </a:p>
        </p:txBody>
      </p:sp>
      <p:sp>
        <p:nvSpPr>
          <p:cNvPr id="382" name="Google Shape;382;p21"/>
          <p:cNvSpPr/>
          <p:nvPr/>
        </p:nvSpPr>
        <p:spPr>
          <a:xfrm>
            <a:off x="6287529" y="1034247"/>
            <a:ext cx="467895" cy="194745"/>
          </a:xfrm>
          <a:custGeom>
            <a:rect b="b" l="l" r="r" t="t"/>
            <a:pathLst>
              <a:path extrusionOk="0" h="398144" w="889000">
                <a:moveTo>
                  <a:pt x="888796" y="0"/>
                </a:moveTo>
                <a:lnTo>
                  <a:pt x="0" y="0"/>
                </a:lnTo>
                <a:lnTo>
                  <a:pt x="0" y="397764"/>
                </a:lnTo>
                <a:lnTo>
                  <a:pt x="888796" y="397764"/>
                </a:lnTo>
                <a:lnTo>
                  <a:pt x="888796" y="0"/>
                </a:lnTo>
                <a:close/>
              </a:path>
            </a:pathLst>
          </a:custGeom>
          <a:solidFill>
            <a:srgbClr val="EAEA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83" name="Google Shape;383;p21"/>
          <p:cNvSpPr txBox="1"/>
          <p:nvPr/>
        </p:nvSpPr>
        <p:spPr>
          <a:xfrm>
            <a:off x="6366651" y="1076954"/>
            <a:ext cx="309900" cy="100500"/>
          </a:xfrm>
          <a:prstGeom prst="rect">
            <a:avLst/>
          </a:prstGeom>
          <a:noFill/>
          <a:ln>
            <a:noFill/>
          </a:ln>
        </p:spPr>
        <p:txBody>
          <a:bodyPr anchorCtr="0" anchor="t" bIns="0" lIns="0" spcFirstLastPara="1" rIns="0" wrap="square" tIns="9125">
            <a:spAutoFit/>
          </a:bodyPr>
          <a:lstStyle/>
          <a:p>
            <a:pPr indent="-25400" lvl="0" marL="25400" marR="0" rtl="0" algn="l">
              <a:lnSpc>
                <a:spcPct val="116666"/>
              </a:lnSpc>
              <a:spcBef>
                <a:spcPts val="0"/>
              </a:spcBef>
              <a:spcAft>
                <a:spcPts val="0"/>
              </a:spcAft>
              <a:buNone/>
            </a:pPr>
            <a:r>
              <a:rPr lang="en" sz="300">
                <a:solidFill>
                  <a:srgbClr val="231F20"/>
                </a:solidFill>
                <a:latin typeface="Verdana"/>
                <a:ea typeface="Verdana"/>
                <a:cs typeface="Verdana"/>
                <a:sym typeface="Verdana"/>
              </a:rPr>
              <a:t>Department of Investigation</a:t>
            </a:r>
            <a:endParaRPr sz="300">
              <a:latin typeface="Verdana"/>
              <a:ea typeface="Verdana"/>
              <a:cs typeface="Verdana"/>
              <a:sym typeface="Verdana"/>
            </a:endParaRPr>
          </a:p>
        </p:txBody>
      </p:sp>
      <p:grpSp>
        <p:nvGrpSpPr>
          <p:cNvPr id="384" name="Google Shape;384;p21"/>
          <p:cNvGrpSpPr/>
          <p:nvPr/>
        </p:nvGrpSpPr>
        <p:grpSpPr>
          <a:xfrm>
            <a:off x="4885423" y="1032458"/>
            <a:ext cx="1870002" cy="196608"/>
            <a:chOff x="9282303" y="2110803"/>
            <a:chExt cx="3553003" cy="401955"/>
          </a:xfrm>
        </p:grpSpPr>
        <p:sp>
          <p:nvSpPr>
            <p:cNvPr id="385" name="Google Shape;385;p21"/>
            <p:cNvSpPr/>
            <p:nvPr/>
          </p:nvSpPr>
          <p:spPr>
            <a:xfrm>
              <a:off x="11946306" y="2114461"/>
              <a:ext cx="889000" cy="398145"/>
            </a:xfrm>
            <a:custGeom>
              <a:rect b="b" l="l" r="r" t="t"/>
              <a:pathLst>
                <a:path extrusionOk="0" h="398144" w="889000">
                  <a:moveTo>
                    <a:pt x="0" y="397764"/>
                  </a:moveTo>
                  <a:lnTo>
                    <a:pt x="888796" y="397764"/>
                  </a:lnTo>
                  <a:lnTo>
                    <a:pt x="888796" y="0"/>
                  </a:lnTo>
                  <a:lnTo>
                    <a:pt x="0" y="0"/>
                  </a:lnTo>
                  <a:lnTo>
                    <a:pt x="0" y="397764"/>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86" name="Google Shape;386;p21"/>
            <p:cNvSpPr/>
            <p:nvPr/>
          </p:nvSpPr>
          <p:spPr>
            <a:xfrm>
              <a:off x="9282303" y="2110803"/>
              <a:ext cx="972819" cy="401955"/>
            </a:xfrm>
            <a:custGeom>
              <a:rect b="b" l="l" r="r" t="t"/>
              <a:pathLst>
                <a:path extrusionOk="0" h="401955" w="972820">
                  <a:moveTo>
                    <a:pt x="972439" y="0"/>
                  </a:moveTo>
                  <a:lnTo>
                    <a:pt x="0" y="0"/>
                  </a:lnTo>
                  <a:lnTo>
                    <a:pt x="0" y="401421"/>
                  </a:lnTo>
                  <a:lnTo>
                    <a:pt x="972439" y="401421"/>
                  </a:lnTo>
                  <a:lnTo>
                    <a:pt x="972439" y="0"/>
                  </a:lnTo>
                  <a:close/>
                </a:path>
              </a:pathLst>
            </a:custGeom>
            <a:solidFill>
              <a:srgbClr val="D9DD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87" name="Google Shape;387;p21"/>
          <p:cNvSpPr txBox="1"/>
          <p:nvPr/>
        </p:nvSpPr>
        <p:spPr>
          <a:xfrm>
            <a:off x="4941904" y="1097839"/>
            <a:ext cx="3990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First Deputy Mayor</a:t>
            </a:r>
            <a:endParaRPr sz="300">
              <a:latin typeface="Verdana"/>
              <a:ea typeface="Verdana"/>
              <a:cs typeface="Verdana"/>
              <a:sym typeface="Verdana"/>
            </a:endParaRPr>
          </a:p>
        </p:txBody>
      </p:sp>
      <p:grpSp>
        <p:nvGrpSpPr>
          <p:cNvPr id="388" name="Google Shape;388;p21"/>
          <p:cNvGrpSpPr/>
          <p:nvPr/>
        </p:nvGrpSpPr>
        <p:grpSpPr>
          <a:xfrm>
            <a:off x="4885423" y="1031563"/>
            <a:ext cx="2564063" cy="197503"/>
            <a:chOff x="9282303" y="2108974"/>
            <a:chExt cx="4871719" cy="403784"/>
          </a:xfrm>
        </p:grpSpPr>
        <p:sp>
          <p:nvSpPr>
            <p:cNvPr id="389" name="Google Shape;389;p21"/>
            <p:cNvSpPr/>
            <p:nvPr/>
          </p:nvSpPr>
          <p:spPr>
            <a:xfrm>
              <a:off x="9282303" y="2110803"/>
              <a:ext cx="972819" cy="401955"/>
            </a:xfrm>
            <a:custGeom>
              <a:rect b="b" l="l" r="r" t="t"/>
              <a:pathLst>
                <a:path extrusionOk="0" h="401955" w="972820">
                  <a:moveTo>
                    <a:pt x="0" y="401421"/>
                  </a:moveTo>
                  <a:lnTo>
                    <a:pt x="972439" y="401421"/>
                  </a:lnTo>
                  <a:lnTo>
                    <a:pt x="972439" y="0"/>
                  </a:lnTo>
                  <a:lnTo>
                    <a:pt x="0" y="0"/>
                  </a:lnTo>
                  <a:lnTo>
                    <a:pt x="0" y="40142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90" name="Google Shape;390;p21"/>
            <p:cNvSpPr/>
            <p:nvPr/>
          </p:nvSpPr>
          <p:spPr>
            <a:xfrm>
              <a:off x="13181203" y="2108974"/>
              <a:ext cx="972819" cy="401955"/>
            </a:xfrm>
            <a:custGeom>
              <a:rect b="b" l="l" r="r" t="t"/>
              <a:pathLst>
                <a:path extrusionOk="0" h="401955" w="972819">
                  <a:moveTo>
                    <a:pt x="972438" y="0"/>
                  </a:moveTo>
                  <a:lnTo>
                    <a:pt x="0" y="0"/>
                  </a:lnTo>
                  <a:lnTo>
                    <a:pt x="0" y="401421"/>
                  </a:lnTo>
                  <a:lnTo>
                    <a:pt x="972438" y="401421"/>
                  </a:lnTo>
                  <a:lnTo>
                    <a:pt x="972438" y="0"/>
                  </a:lnTo>
                  <a:close/>
                </a:path>
              </a:pathLst>
            </a:custGeom>
            <a:solidFill>
              <a:srgbClr val="EAEA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391" name="Google Shape;391;p21"/>
          <p:cNvSpPr txBox="1"/>
          <p:nvPr/>
        </p:nvSpPr>
        <p:spPr>
          <a:xfrm>
            <a:off x="6998167" y="1098187"/>
            <a:ext cx="3906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Police Department</a:t>
            </a:r>
            <a:endParaRPr sz="300">
              <a:latin typeface="Verdana"/>
              <a:ea typeface="Verdana"/>
              <a:cs typeface="Verdana"/>
              <a:sym typeface="Verdana"/>
            </a:endParaRPr>
          </a:p>
        </p:txBody>
      </p:sp>
      <p:sp>
        <p:nvSpPr>
          <p:cNvPr id="392" name="Google Shape;392;p21"/>
          <p:cNvSpPr/>
          <p:nvPr/>
        </p:nvSpPr>
        <p:spPr>
          <a:xfrm>
            <a:off x="6937475" y="1031563"/>
            <a:ext cx="512010" cy="196608"/>
          </a:xfrm>
          <a:custGeom>
            <a:rect b="b" l="l" r="r" t="t"/>
            <a:pathLst>
              <a:path extrusionOk="0" h="401955" w="972819">
                <a:moveTo>
                  <a:pt x="0" y="401421"/>
                </a:moveTo>
                <a:lnTo>
                  <a:pt x="972438" y="401421"/>
                </a:lnTo>
                <a:lnTo>
                  <a:pt x="972438" y="0"/>
                </a:lnTo>
                <a:lnTo>
                  <a:pt x="0" y="0"/>
                </a:lnTo>
                <a:lnTo>
                  <a:pt x="0" y="40142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93" name="Google Shape;393;p21"/>
          <p:cNvSpPr txBox="1"/>
          <p:nvPr/>
        </p:nvSpPr>
        <p:spPr>
          <a:xfrm>
            <a:off x="1181875" y="428538"/>
            <a:ext cx="1057800" cy="226800"/>
          </a:xfrm>
          <a:prstGeom prst="rect">
            <a:avLst/>
          </a:prstGeom>
          <a:noFill/>
          <a:ln cap="flat" cmpd="sng" w="9525">
            <a:solidFill>
              <a:srgbClr val="231F20"/>
            </a:solidFill>
            <a:prstDash val="solid"/>
            <a:round/>
            <a:headEnd len="sm" w="sm" type="none"/>
            <a:tailEnd len="sm" w="sm" type="none"/>
          </a:ln>
        </p:spPr>
        <p:txBody>
          <a:bodyPr anchorCtr="0" anchor="t" bIns="0" lIns="0" spcFirstLastPara="1" rIns="0" wrap="square" tIns="36225">
            <a:spAutoFit/>
          </a:bodyPr>
          <a:lstStyle/>
          <a:p>
            <a:pPr indent="0" lvl="0" marL="0" rtl="0" algn="ctr">
              <a:lnSpc>
                <a:spcPct val="100000"/>
              </a:lnSpc>
              <a:spcBef>
                <a:spcPts val="0"/>
              </a:spcBef>
              <a:spcAft>
                <a:spcPts val="0"/>
              </a:spcAft>
              <a:buNone/>
            </a:pPr>
            <a:r>
              <a:rPr lang="en" sz="300">
                <a:solidFill>
                  <a:srgbClr val="231F20"/>
                </a:solidFill>
                <a:latin typeface="Verdana"/>
                <a:ea typeface="Verdana"/>
                <a:cs typeface="Verdana"/>
                <a:sym typeface="Verdana"/>
              </a:rPr>
              <a:t>Borough Presidents</a:t>
            </a:r>
            <a:endParaRPr sz="300">
              <a:latin typeface="Verdana"/>
              <a:ea typeface="Verdana"/>
              <a:cs typeface="Verdana"/>
              <a:sym typeface="Verdana"/>
            </a:endParaRPr>
          </a:p>
          <a:p>
            <a:pPr indent="0" lvl="0" marL="190500" marR="177800" rtl="0" algn="ctr">
              <a:lnSpc>
                <a:spcPct val="111100"/>
              </a:lnSpc>
              <a:spcBef>
                <a:spcPts val="0"/>
              </a:spcBef>
              <a:spcAft>
                <a:spcPts val="0"/>
              </a:spcAft>
              <a:buNone/>
            </a:pPr>
            <a:r>
              <a:rPr lang="en" sz="300">
                <a:solidFill>
                  <a:srgbClr val="231F20"/>
                </a:solidFill>
                <a:latin typeface="Verdana"/>
                <a:ea typeface="Verdana"/>
                <a:cs typeface="Verdana"/>
                <a:sym typeface="Verdana"/>
              </a:rPr>
              <a:t>The Bronx | Brooklyn | Manhattan Queens | Staten Island</a:t>
            </a:r>
            <a:endParaRPr sz="300">
              <a:latin typeface="Verdana"/>
              <a:ea typeface="Verdana"/>
              <a:cs typeface="Verdana"/>
              <a:sym typeface="Verdana"/>
            </a:endParaRPr>
          </a:p>
        </p:txBody>
      </p:sp>
      <p:sp>
        <p:nvSpPr>
          <p:cNvPr id="394" name="Google Shape;394;p21"/>
          <p:cNvSpPr txBox="1"/>
          <p:nvPr/>
        </p:nvSpPr>
        <p:spPr>
          <a:xfrm>
            <a:off x="1780700" y="776203"/>
            <a:ext cx="4008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Community Boards</a:t>
            </a:r>
            <a:endParaRPr sz="300">
              <a:latin typeface="Verdana"/>
              <a:ea typeface="Verdana"/>
              <a:cs typeface="Verdana"/>
              <a:sym typeface="Verdana"/>
            </a:endParaRPr>
          </a:p>
        </p:txBody>
      </p:sp>
      <p:sp>
        <p:nvSpPr>
          <p:cNvPr id="395" name="Google Shape;395;p21"/>
          <p:cNvSpPr/>
          <p:nvPr/>
        </p:nvSpPr>
        <p:spPr>
          <a:xfrm>
            <a:off x="1770039" y="724177"/>
            <a:ext cx="422108" cy="168033"/>
          </a:xfrm>
          <a:custGeom>
            <a:rect b="b" l="l" r="r" t="t"/>
            <a:pathLst>
              <a:path extrusionOk="0" h="343535" w="802004">
                <a:moveTo>
                  <a:pt x="0" y="343382"/>
                </a:moveTo>
                <a:lnTo>
                  <a:pt x="801547" y="343382"/>
                </a:lnTo>
                <a:lnTo>
                  <a:pt x="801547" y="0"/>
                </a:lnTo>
                <a:lnTo>
                  <a:pt x="0" y="0"/>
                </a:lnTo>
                <a:lnTo>
                  <a:pt x="0" y="343382"/>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396" name="Google Shape;396;p21"/>
          <p:cNvSpPr txBox="1"/>
          <p:nvPr/>
        </p:nvSpPr>
        <p:spPr>
          <a:xfrm>
            <a:off x="2455231" y="428724"/>
            <a:ext cx="485400" cy="226800"/>
          </a:xfrm>
          <a:prstGeom prst="rect">
            <a:avLst/>
          </a:prstGeom>
          <a:noFill/>
          <a:ln cap="flat" cmpd="sng" w="9525">
            <a:solidFill>
              <a:srgbClr val="231F20"/>
            </a:solidFill>
            <a:prstDash val="solid"/>
            <a:round/>
            <a:headEnd len="sm" w="sm" type="none"/>
            <a:tailEnd len="sm" w="sm" type="none"/>
          </a:ln>
        </p:spPr>
        <p:txBody>
          <a:bodyPr anchorCtr="0" anchor="t" bIns="0" lIns="0" spcFirstLastPara="1" rIns="0" wrap="square" tIns="36875">
            <a:spAutoFit/>
          </a:bodyPr>
          <a:lstStyle/>
          <a:p>
            <a:pPr indent="0" lvl="0" marL="0" rtl="0" algn="l">
              <a:lnSpc>
                <a:spcPct val="100000"/>
              </a:lnSpc>
              <a:spcBef>
                <a:spcPts val="0"/>
              </a:spcBef>
              <a:spcAft>
                <a:spcPts val="0"/>
              </a:spcAft>
              <a:buNone/>
            </a:pPr>
            <a:r>
              <a:t/>
            </a:r>
            <a:endParaRPr sz="300">
              <a:latin typeface="Times New Roman"/>
              <a:ea typeface="Times New Roman"/>
              <a:cs typeface="Times New Roman"/>
              <a:sym typeface="Times New Roman"/>
            </a:endParaRPr>
          </a:p>
          <a:p>
            <a:pPr indent="0" lvl="0" marL="114300" rtl="0" algn="l">
              <a:lnSpc>
                <a:spcPct val="100000"/>
              </a:lnSpc>
              <a:spcBef>
                <a:spcPts val="0"/>
              </a:spcBef>
              <a:spcAft>
                <a:spcPts val="0"/>
              </a:spcAft>
              <a:buNone/>
            </a:pPr>
            <a:r>
              <a:rPr lang="en" sz="300">
                <a:solidFill>
                  <a:srgbClr val="231F20"/>
                </a:solidFill>
                <a:latin typeface="Verdana"/>
                <a:ea typeface="Verdana"/>
                <a:cs typeface="Verdana"/>
                <a:sym typeface="Verdana"/>
              </a:rPr>
              <a:t>Comptroller</a:t>
            </a:r>
            <a:endParaRPr sz="300">
              <a:latin typeface="Verdana"/>
              <a:ea typeface="Verdana"/>
              <a:cs typeface="Verdana"/>
              <a:sym typeface="Verdana"/>
            </a:endParaRPr>
          </a:p>
        </p:txBody>
      </p:sp>
      <p:sp>
        <p:nvSpPr>
          <p:cNvPr id="397" name="Google Shape;397;p21"/>
          <p:cNvSpPr txBox="1"/>
          <p:nvPr/>
        </p:nvSpPr>
        <p:spPr>
          <a:xfrm>
            <a:off x="7158054" y="484538"/>
            <a:ext cx="435811" cy="5715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All District Attorneys</a:t>
            </a:r>
            <a:endParaRPr sz="300">
              <a:latin typeface="Verdana"/>
              <a:ea typeface="Verdana"/>
              <a:cs typeface="Verdana"/>
              <a:sym typeface="Verdana"/>
            </a:endParaRPr>
          </a:p>
        </p:txBody>
      </p:sp>
      <p:sp>
        <p:nvSpPr>
          <p:cNvPr id="398" name="Google Shape;398;p21"/>
          <p:cNvSpPr txBox="1"/>
          <p:nvPr/>
        </p:nvSpPr>
        <p:spPr>
          <a:xfrm>
            <a:off x="5140704" y="428724"/>
            <a:ext cx="492000" cy="226800"/>
          </a:xfrm>
          <a:prstGeom prst="rect">
            <a:avLst/>
          </a:prstGeom>
          <a:noFill/>
          <a:ln cap="flat" cmpd="sng" w="9525">
            <a:solidFill>
              <a:srgbClr val="231F20"/>
            </a:solidFill>
            <a:prstDash val="solid"/>
            <a:round/>
            <a:headEnd len="sm" w="sm" type="none"/>
            <a:tailEnd len="sm" w="sm" type="none"/>
          </a:ln>
        </p:spPr>
        <p:txBody>
          <a:bodyPr anchorCtr="0" anchor="t" bIns="0" lIns="0" spcFirstLastPara="1" rIns="0" wrap="square" tIns="43400">
            <a:spAutoFit/>
          </a:bodyPr>
          <a:lstStyle/>
          <a:p>
            <a:pPr indent="0" lvl="0" marL="0" rtl="0" algn="l">
              <a:lnSpc>
                <a:spcPct val="100000"/>
              </a:lnSpc>
              <a:spcBef>
                <a:spcPts val="0"/>
              </a:spcBef>
              <a:spcAft>
                <a:spcPts val="0"/>
              </a:spcAft>
              <a:buNone/>
            </a:pPr>
            <a:r>
              <a:t/>
            </a:r>
            <a:endParaRPr sz="300">
              <a:latin typeface="Times New Roman"/>
              <a:ea typeface="Times New Roman"/>
              <a:cs typeface="Times New Roman"/>
              <a:sym typeface="Times New Roman"/>
            </a:endParaRPr>
          </a:p>
          <a:p>
            <a:pPr indent="0" lvl="0" marL="88900" rtl="0" algn="l">
              <a:lnSpc>
                <a:spcPct val="100000"/>
              </a:lnSpc>
              <a:spcBef>
                <a:spcPts val="0"/>
              </a:spcBef>
              <a:spcAft>
                <a:spcPts val="0"/>
              </a:spcAft>
              <a:buNone/>
            </a:pPr>
            <a:r>
              <a:rPr lang="en" sz="300">
                <a:solidFill>
                  <a:srgbClr val="231F20"/>
                </a:solidFill>
                <a:latin typeface="Verdana"/>
                <a:ea typeface="Verdana"/>
                <a:cs typeface="Verdana"/>
                <a:sym typeface="Verdana"/>
              </a:rPr>
              <a:t>Public Advocate</a:t>
            </a:r>
            <a:endParaRPr sz="300">
              <a:latin typeface="Verdana"/>
              <a:ea typeface="Verdana"/>
              <a:cs typeface="Verdana"/>
              <a:sym typeface="Verdana"/>
            </a:endParaRPr>
          </a:p>
        </p:txBody>
      </p:sp>
      <p:sp>
        <p:nvSpPr>
          <p:cNvPr id="399" name="Google Shape;399;p21"/>
          <p:cNvSpPr txBox="1"/>
          <p:nvPr/>
        </p:nvSpPr>
        <p:spPr>
          <a:xfrm>
            <a:off x="5949235" y="441775"/>
            <a:ext cx="414421" cy="111815"/>
          </a:xfrm>
          <a:prstGeom prst="rect">
            <a:avLst/>
          </a:prstGeom>
          <a:noFill/>
          <a:ln>
            <a:noFill/>
          </a:ln>
        </p:spPr>
        <p:txBody>
          <a:bodyPr anchorCtr="0" anchor="t" bIns="0" lIns="0" spcFirstLastPara="1" rIns="0" wrap="square" tIns="6525">
            <a:spAutoFit/>
          </a:bodyPr>
          <a:lstStyle/>
          <a:p>
            <a:pPr indent="25400" lvl="0" marL="12700" marR="0" rtl="0" algn="l">
              <a:lnSpc>
                <a:spcPct val="111100"/>
              </a:lnSpc>
              <a:spcBef>
                <a:spcPts val="0"/>
              </a:spcBef>
              <a:spcAft>
                <a:spcPts val="0"/>
              </a:spcAft>
              <a:buNone/>
            </a:pPr>
            <a:r>
              <a:rPr lang="en" sz="300">
                <a:solidFill>
                  <a:srgbClr val="231F20"/>
                </a:solidFill>
                <a:latin typeface="Verdana"/>
                <a:ea typeface="Verdana"/>
                <a:cs typeface="Verdana"/>
                <a:sym typeface="Verdana"/>
              </a:rPr>
              <a:t>The City Council 51 Council Members</a:t>
            </a:r>
            <a:endParaRPr sz="300">
              <a:latin typeface="Verdana"/>
              <a:ea typeface="Verdana"/>
              <a:cs typeface="Verdana"/>
              <a:sym typeface="Verdana"/>
            </a:endParaRPr>
          </a:p>
        </p:txBody>
      </p:sp>
      <p:sp>
        <p:nvSpPr>
          <p:cNvPr id="400" name="Google Shape;400;p21"/>
          <p:cNvSpPr txBox="1"/>
          <p:nvPr/>
        </p:nvSpPr>
        <p:spPr>
          <a:xfrm>
            <a:off x="5896315" y="590862"/>
            <a:ext cx="520500" cy="261000"/>
          </a:xfrm>
          <a:prstGeom prst="rect">
            <a:avLst/>
          </a:prstGeom>
          <a:noFill/>
          <a:ln>
            <a:noFill/>
          </a:ln>
        </p:spPr>
        <p:txBody>
          <a:bodyPr anchorCtr="0" anchor="t" bIns="0" lIns="0" spcFirstLastPara="1" rIns="0" wrap="square" tIns="6525">
            <a:spAutoFit/>
          </a:bodyPr>
          <a:lstStyle/>
          <a:p>
            <a:pPr indent="0" lvl="0" marL="38100" marR="25400" rtl="0" algn="l">
              <a:lnSpc>
                <a:spcPct val="111100"/>
              </a:lnSpc>
              <a:spcBef>
                <a:spcPts val="0"/>
              </a:spcBef>
              <a:spcAft>
                <a:spcPts val="0"/>
              </a:spcAft>
              <a:buNone/>
            </a:pPr>
            <a:r>
              <a:rPr lang="en" sz="300">
                <a:solidFill>
                  <a:srgbClr val="231F20"/>
                </a:solidFill>
                <a:latin typeface="Verdana"/>
                <a:ea typeface="Verdana"/>
                <a:cs typeface="Verdana"/>
                <a:sym typeface="Verdana"/>
              </a:rPr>
              <a:t>The Bronx: 8 Members Brooklyn: 16 Members</a:t>
            </a:r>
            <a:endParaRPr sz="300">
              <a:latin typeface="Verdana"/>
              <a:ea typeface="Verdana"/>
              <a:cs typeface="Verdana"/>
              <a:sym typeface="Verdana"/>
            </a:endParaRPr>
          </a:p>
          <a:p>
            <a:pPr indent="0" lvl="0" marL="25400" rtl="0" algn="l">
              <a:lnSpc>
                <a:spcPct val="100000"/>
              </a:lnSpc>
              <a:spcBef>
                <a:spcPts val="0"/>
              </a:spcBef>
              <a:spcAft>
                <a:spcPts val="0"/>
              </a:spcAft>
              <a:buNone/>
            </a:pPr>
            <a:r>
              <a:rPr lang="en" sz="300">
                <a:solidFill>
                  <a:srgbClr val="231F20"/>
                </a:solidFill>
                <a:latin typeface="Verdana"/>
                <a:ea typeface="Verdana"/>
                <a:cs typeface="Verdana"/>
                <a:sym typeface="Verdana"/>
              </a:rPr>
              <a:t>Manhattan: 10 Members</a:t>
            </a:r>
            <a:endParaRPr sz="300">
              <a:latin typeface="Verdana"/>
              <a:ea typeface="Verdana"/>
              <a:cs typeface="Verdana"/>
              <a:sym typeface="Verdana"/>
            </a:endParaRPr>
          </a:p>
          <a:p>
            <a:pPr indent="38100" lvl="0" marL="12700" marR="0" rtl="0" algn="l">
              <a:lnSpc>
                <a:spcPct val="111100"/>
              </a:lnSpc>
              <a:spcBef>
                <a:spcPts val="0"/>
              </a:spcBef>
              <a:spcAft>
                <a:spcPts val="0"/>
              </a:spcAft>
              <a:buNone/>
            </a:pPr>
            <a:r>
              <a:rPr lang="en" sz="300">
                <a:solidFill>
                  <a:srgbClr val="231F20"/>
                </a:solidFill>
                <a:latin typeface="Verdana"/>
                <a:ea typeface="Verdana"/>
                <a:cs typeface="Verdana"/>
                <a:sym typeface="Verdana"/>
              </a:rPr>
              <a:t>Queens: 14 Members Staten Island: 3 Members</a:t>
            </a:r>
            <a:endParaRPr sz="300">
              <a:latin typeface="Verdana"/>
              <a:ea typeface="Verdana"/>
              <a:cs typeface="Verdana"/>
              <a:sym typeface="Verdana"/>
            </a:endParaRPr>
          </a:p>
        </p:txBody>
      </p:sp>
      <p:sp>
        <p:nvSpPr>
          <p:cNvPr id="401" name="Google Shape;401;p21"/>
          <p:cNvSpPr txBox="1"/>
          <p:nvPr/>
        </p:nvSpPr>
        <p:spPr>
          <a:xfrm>
            <a:off x="7202972" y="748596"/>
            <a:ext cx="347700" cy="97500"/>
          </a:xfrm>
          <a:prstGeom prst="rect">
            <a:avLst/>
          </a:prstGeom>
          <a:noFill/>
          <a:ln>
            <a:noFill/>
          </a:ln>
        </p:spPr>
        <p:txBody>
          <a:bodyPr anchorCtr="0" anchor="t" bIns="0" lIns="0" spcFirstLastPara="1" rIns="0" wrap="square" tIns="11750">
            <a:spAutoFit/>
          </a:bodyPr>
          <a:lstStyle/>
          <a:p>
            <a:pPr indent="-76200" lvl="0" marL="76200" marR="0" rtl="0" algn="l">
              <a:lnSpc>
                <a:spcPct val="108333"/>
              </a:lnSpc>
              <a:spcBef>
                <a:spcPts val="0"/>
              </a:spcBef>
              <a:spcAft>
                <a:spcPts val="0"/>
              </a:spcAft>
              <a:buNone/>
            </a:pPr>
            <a:r>
              <a:rPr lang="en" sz="300">
                <a:solidFill>
                  <a:srgbClr val="231F20"/>
                </a:solidFill>
                <a:latin typeface="Verdana"/>
                <a:ea typeface="Verdana"/>
                <a:cs typeface="Verdana"/>
                <a:sym typeface="Verdana"/>
              </a:rPr>
              <a:t>Office of Special Narcotics</a:t>
            </a:r>
            <a:endParaRPr sz="300">
              <a:latin typeface="Verdana"/>
              <a:ea typeface="Verdana"/>
              <a:cs typeface="Verdana"/>
              <a:sym typeface="Verdana"/>
            </a:endParaRPr>
          </a:p>
        </p:txBody>
      </p:sp>
      <p:sp>
        <p:nvSpPr>
          <p:cNvPr id="402" name="Google Shape;402;p21"/>
          <p:cNvSpPr txBox="1"/>
          <p:nvPr/>
        </p:nvSpPr>
        <p:spPr>
          <a:xfrm>
            <a:off x="6599936" y="596553"/>
            <a:ext cx="413100" cy="102000"/>
          </a:xfrm>
          <a:prstGeom prst="rect">
            <a:avLst/>
          </a:prstGeom>
          <a:noFill/>
          <a:ln>
            <a:noFill/>
          </a:ln>
        </p:spPr>
        <p:txBody>
          <a:bodyPr anchorCtr="0" anchor="t" bIns="0" lIns="0" spcFirstLastPara="1" rIns="0" wrap="square" tIns="6525">
            <a:spAutoFit/>
          </a:bodyPr>
          <a:lstStyle/>
          <a:p>
            <a:pPr indent="88900" lvl="0" marL="12700" marR="0" rtl="0" algn="l">
              <a:lnSpc>
                <a:spcPct val="100000"/>
              </a:lnSpc>
              <a:spcBef>
                <a:spcPts val="0"/>
              </a:spcBef>
              <a:spcAft>
                <a:spcPts val="0"/>
              </a:spcAft>
              <a:buNone/>
            </a:pPr>
            <a:r>
              <a:rPr lang="en" sz="300">
                <a:solidFill>
                  <a:srgbClr val="231F20"/>
                </a:solidFill>
                <a:latin typeface="Verdana"/>
                <a:ea typeface="Verdana"/>
                <a:cs typeface="Verdana"/>
                <a:sym typeface="Verdana"/>
              </a:rPr>
              <a:t>City Clerk Clerk of the Council</a:t>
            </a:r>
            <a:endParaRPr sz="300">
              <a:latin typeface="Verdana"/>
              <a:ea typeface="Verdana"/>
              <a:cs typeface="Verdana"/>
              <a:sym typeface="Verdana"/>
            </a:endParaRPr>
          </a:p>
        </p:txBody>
      </p:sp>
      <p:sp>
        <p:nvSpPr>
          <p:cNvPr id="403" name="Google Shape;403;p21"/>
          <p:cNvSpPr txBox="1"/>
          <p:nvPr/>
        </p:nvSpPr>
        <p:spPr>
          <a:xfrm>
            <a:off x="7797198" y="430140"/>
            <a:ext cx="485400" cy="253200"/>
          </a:xfrm>
          <a:prstGeom prst="rect">
            <a:avLst/>
          </a:prstGeom>
          <a:noFill/>
          <a:ln cap="flat" cmpd="sng" w="9525">
            <a:solidFill>
              <a:srgbClr val="231F20"/>
            </a:solidFill>
            <a:prstDash val="solid"/>
            <a:round/>
            <a:headEnd len="sm" w="sm" type="none"/>
            <a:tailEnd len="sm" w="sm" type="none"/>
          </a:ln>
        </p:spPr>
        <p:txBody>
          <a:bodyPr anchorCtr="0" anchor="t" bIns="0" lIns="0" spcFirstLastPara="1" rIns="0" wrap="square" tIns="42100">
            <a:spAutoFit/>
          </a:bodyPr>
          <a:lstStyle/>
          <a:p>
            <a:pPr indent="0" lvl="0" marL="0" rtl="0" algn="l">
              <a:lnSpc>
                <a:spcPct val="100000"/>
              </a:lnSpc>
              <a:spcBef>
                <a:spcPts val="0"/>
              </a:spcBef>
              <a:spcAft>
                <a:spcPts val="0"/>
              </a:spcAft>
              <a:buNone/>
            </a:pPr>
            <a:r>
              <a:t/>
            </a:r>
            <a:endParaRPr sz="300">
              <a:latin typeface="Times New Roman"/>
              <a:ea typeface="Times New Roman"/>
              <a:cs typeface="Times New Roman"/>
              <a:sym typeface="Times New Roman"/>
            </a:endParaRPr>
          </a:p>
          <a:p>
            <a:pPr indent="12700" lvl="0" marL="101600" marR="88900" rtl="0" algn="l">
              <a:lnSpc>
                <a:spcPct val="108333"/>
              </a:lnSpc>
              <a:spcBef>
                <a:spcPts val="0"/>
              </a:spcBef>
              <a:spcAft>
                <a:spcPts val="0"/>
              </a:spcAft>
              <a:buNone/>
            </a:pPr>
            <a:r>
              <a:rPr lang="en" sz="300">
                <a:solidFill>
                  <a:srgbClr val="231F20"/>
                </a:solidFill>
                <a:latin typeface="Verdana"/>
                <a:ea typeface="Verdana"/>
                <a:cs typeface="Verdana"/>
                <a:sym typeface="Verdana"/>
              </a:rPr>
              <a:t>Independent Budget Office</a:t>
            </a:r>
            <a:endParaRPr sz="300">
              <a:latin typeface="Verdana"/>
              <a:ea typeface="Verdana"/>
              <a:cs typeface="Verdana"/>
              <a:sym typeface="Verdana"/>
            </a:endParaRPr>
          </a:p>
        </p:txBody>
      </p:sp>
      <p:sp>
        <p:nvSpPr>
          <p:cNvPr id="404" name="Google Shape;404;p21"/>
          <p:cNvSpPr txBox="1"/>
          <p:nvPr/>
        </p:nvSpPr>
        <p:spPr>
          <a:xfrm>
            <a:off x="2816739" y="728519"/>
            <a:ext cx="347100" cy="146700"/>
          </a:xfrm>
          <a:prstGeom prst="rect">
            <a:avLst/>
          </a:prstGeom>
          <a:noFill/>
          <a:ln>
            <a:noFill/>
          </a:ln>
        </p:spPr>
        <p:txBody>
          <a:bodyPr anchorCtr="0" anchor="t" bIns="0" lIns="0" spcFirstLastPara="1" rIns="0" wrap="square" tIns="6525">
            <a:spAutoFit/>
          </a:bodyPr>
          <a:lstStyle/>
          <a:p>
            <a:pPr indent="0" lvl="0" marL="12700" marR="0" rtl="0" algn="ctr">
              <a:lnSpc>
                <a:spcPct val="100000"/>
              </a:lnSpc>
              <a:spcBef>
                <a:spcPts val="0"/>
              </a:spcBef>
              <a:spcAft>
                <a:spcPts val="0"/>
              </a:spcAft>
              <a:buNone/>
            </a:pPr>
            <a:r>
              <a:rPr lang="en" sz="300">
                <a:solidFill>
                  <a:srgbClr val="231F20"/>
                </a:solidFill>
                <a:latin typeface="Verdana"/>
                <a:ea typeface="Verdana"/>
                <a:cs typeface="Verdana"/>
                <a:sym typeface="Verdana"/>
              </a:rPr>
              <a:t>Financial Information Services Agency</a:t>
            </a:r>
            <a:endParaRPr sz="300">
              <a:latin typeface="Verdana"/>
              <a:ea typeface="Verdana"/>
              <a:cs typeface="Verdana"/>
              <a:sym typeface="Verdana"/>
            </a:endParaRPr>
          </a:p>
        </p:txBody>
      </p:sp>
      <p:sp>
        <p:nvSpPr>
          <p:cNvPr id="405" name="Google Shape;405;p21"/>
          <p:cNvSpPr txBox="1"/>
          <p:nvPr/>
        </p:nvSpPr>
        <p:spPr>
          <a:xfrm>
            <a:off x="3337473" y="752671"/>
            <a:ext cx="339600" cy="102000"/>
          </a:xfrm>
          <a:prstGeom prst="rect">
            <a:avLst/>
          </a:prstGeom>
          <a:noFill/>
          <a:ln>
            <a:noFill/>
          </a:ln>
        </p:spPr>
        <p:txBody>
          <a:bodyPr anchorCtr="0" anchor="t" bIns="0" lIns="0" spcFirstLastPara="1" rIns="0" wrap="square" tIns="6525">
            <a:spAutoFit/>
          </a:bodyPr>
          <a:lstStyle/>
          <a:p>
            <a:pPr indent="-25400" lvl="0" marL="25400" marR="0" rtl="0" algn="l">
              <a:lnSpc>
                <a:spcPct val="100000"/>
              </a:lnSpc>
              <a:spcBef>
                <a:spcPts val="0"/>
              </a:spcBef>
              <a:spcAft>
                <a:spcPts val="0"/>
              </a:spcAft>
              <a:buNone/>
            </a:pPr>
            <a:r>
              <a:rPr lang="en" sz="300">
                <a:solidFill>
                  <a:srgbClr val="231F20"/>
                </a:solidFill>
                <a:latin typeface="Verdana"/>
                <a:ea typeface="Verdana"/>
                <a:cs typeface="Verdana"/>
                <a:sym typeface="Verdana"/>
              </a:rPr>
              <a:t>Office of Payroll Administration</a:t>
            </a:r>
            <a:endParaRPr sz="300">
              <a:latin typeface="Verdana"/>
              <a:ea typeface="Verdana"/>
              <a:cs typeface="Verdana"/>
              <a:sym typeface="Verdana"/>
            </a:endParaRPr>
          </a:p>
        </p:txBody>
      </p:sp>
      <p:sp>
        <p:nvSpPr>
          <p:cNvPr id="406" name="Google Shape;406;p21"/>
          <p:cNvSpPr txBox="1"/>
          <p:nvPr/>
        </p:nvSpPr>
        <p:spPr>
          <a:xfrm>
            <a:off x="3652834" y="227544"/>
            <a:ext cx="1697455" cy="116785"/>
          </a:xfrm>
          <a:prstGeom prst="rect">
            <a:avLst/>
          </a:prstGeom>
          <a:noFill/>
          <a:ln>
            <a:noFill/>
          </a:ln>
        </p:spPr>
        <p:txBody>
          <a:bodyPr anchorCtr="0" anchor="t" bIns="0" lIns="0" spcFirstLastPara="1" rIns="0" wrap="square" tIns="6525">
            <a:spAutoFit/>
          </a:bodyPr>
          <a:lstStyle/>
          <a:p>
            <a:pPr indent="0" lvl="0" marL="0" rtl="0" algn="ctr">
              <a:lnSpc>
                <a:spcPct val="100000"/>
              </a:lnSpc>
              <a:spcBef>
                <a:spcPts val="0"/>
              </a:spcBef>
              <a:spcAft>
                <a:spcPts val="0"/>
              </a:spcAft>
              <a:buNone/>
            </a:pPr>
            <a:r>
              <a:rPr b="1" lang="en" sz="400">
                <a:solidFill>
                  <a:srgbClr val="231F20"/>
                </a:solidFill>
                <a:latin typeface="Arial"/>
                <a:ea typeface="Arial"/>
                <a:cs typeface="Arial"/>
                <a:sym typeface="Arial"/>
              </a:rPr>
              <a:t>The People of the City of New York</a:t>
            </a:r>
            <a:endParaRPr sz="400">
              <a:latin typeface="Arial"/>
              <a:ea typeface="Arial"/>
              <a:cs typeface="Arial"/>
              <a:sym typeface="Arial"/>
            </a:endParaRPr>
          </a:p>
          <a:p>
            <a:pPr indent="0" lvl="0" marL="0" rtl="0" algn="ctr">
              <a:lnSpc>
                <a:spcPct val="100000"/>
              </a:lnSpc>
              <a:spcBef>
                <a:spcPts val="0"/>
              </a:spcBef>
              <a:spcAft>
                <a:spcPts val="0"/>
              </a:spcAft>
              <a:buNone/>
            </a:pPr>
            <a:r>
              <a:rPr lang="en" sz="400">
                <a:solidFill>
                  <a:srgbClr val="231F20"/>
                </a:solidFill>
                <a:latin typeface="Verdana"/>
                <a:ea typeface="Verdana"/>
                <a:cs typeface="Verdana"/>
                <a:sym typeface="Verdana"/>
              </a:rPr>
              <a:t>Boroughs of the Bronx, Brooklyn, Manhattan, Queens, and Staten Island</a:t>
            </a:r>
            <a:endParaRPr sz="400">
              <a:latin typeface="Verdana"/>
              <a:ea typeface="Verdana"/>
              <a:cs typeface="Verdana"/>
              <a:sym typeface="Verdana"/>
            </a:endParaRPr>
          </a:p>
        </p:txBody>
      </p:sp>
      <p:sp>
        <p:nvSpPr>
          <p:cNvPr id="407" name="Google Shape;407;p21"/>
          <p:cNvSpPr txBox="1"/>
          <p:nvPr/>
        </p:nvSpPr>
        <p:spPr>
          <a:xfrm>
            <a:off x="3808235" y="752671"/>
            <a:ext cx="408300" cy="102000"/>
          </a:xfrm>
          <a:prstGeom prst="rect">
            <a:avLst/>
          </a:prstGeom>
          <a:noFill/>
          <a:ln>
            <a:noFill/>
          </a:ln>
        </p:spPr>
        <p:txBody>
          <a:bodyPr anchorCtr="0" anchor="t" bIns="0" lIns="0" spcFirstLastPara="1" rIns="0" wrap="square" tIns="6525">
            <a:spAutoFit/>
          </a:bodyPr>
          <a:lstStyle/>
          <a:p>
            <a:pPr indent="-139700" lvl="0" marL="139700" marR="0" rtl="0" algn="l">
              <a:lnSpc>
                <a:spcPct val="100000"/>
              </a:lnSpc>
              <a:spcBef>
                <a:spcPts val="0"/>
              </a:spcBef>
              <a:spcAft>
                <a:spcPts val="0"/>
              </a:spcAft>
              <a:buNone/>
            </a:pPr>
            <a:r>
              <a:rPr lang="en" sz="300">
                <a:solidFill>
                  <a:srgbClr val="231F20"/>
                </a:solidFill>
                <a:latin typeface="Verdana"/>
                <a:ea typeface="Verdana"/>
                <a:cs typeface="Verdana"/>
                <a:sym typeface="Verdana"/>
              </a:rPr>
              <a:t>Procurement Policy Board</a:t>
            </a:r>
            <a:endParaRPr sz="300">
              <a:latin typeface="Verdana"/>
              <a:ea typeface="Verdana"/>
              <a:cs typeface="Verdana"/>
              <a:sym typeface="Verdana"/>
            </a:endParaRPr>
          </a:p>
        </p:txBody>
      </p:sp>
      <p:grpSp>
        <p:nvGrpSpPr>
          <p:cNvPr id="408" name="Google Shape;408;p21"/>
          <p:cNvGrpSpPr/>
          <p:nvPr/>
        </p:nvGrpSpPr>
        <p:grpSpPr>
          <a:xfrm>
            <a:off x="535373" y="959884"/>
            <a:ext cx="8066505" cy="3465390"/>
            <a:chOff x="1017209" y="1962429"/>
            <a:chExt cx="15326360" cy="7084797"/>
          </a:xfrm>
        </p:grpSpPr>
        <p:sp>
          <p:nvSpPr>
            <p:cNvPr id="409" name="Google Shape;409;p21"/>
            <p:cNvSpPr/>
            <p:nvPr/>
          </p:nvSpPr>
          <p:spPr>
            <a:xfrm>
              <a:off x="5507265" y="3509886"/>
              <a:ext cx="80645" cy="0"/>
            </a:xfrm>
            <a:custGeom>
              <a:rect b="b" l="l" r="r" t="t"/>
              <a:pathLst>
                <a:path extrusionOk="0" h="120000" w="80645">
                  <a:moveTo>
                    <a:pt x="0" y="0"/>
                  </a:moveTo>
                  <a:lnTo>
                    <a:pt x="80416"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10" name="Google Shape;410;p21"/>
            <p:cNvSpPr/>
            <p:nvPr/>
          </p:nvSpPr>
          <p:spPr>
            <a:xfrm>
              <a:off x="5510542" y="3954868"/>
              <a:ext cx="74930" cy="0"/>
            </a:xfrm>
            <a:custGeom>
              <a:rect b="b" l="l" r="r" t="t"/>
              <a:pathLst>
                <a:path extrusionOk="0" h="120000" w="74929">
                  <a:moveTo>
                    <a:pt x="0" y="0"/>
                  </a:moveTo>
                  <a:lnTo>
                    <a:pt x="74409"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11" name="Google Shape;411;p21"/>
            <p:cNvSpPr/>
            <p:nvPr/>
          </p:nvSpPr>
          <p:spPr>
            <a:xfrm>
              <a:off x="5507558" y="4380395"/>
              <a:ext cx="80645" cy="0"/>
            </a:xfrm>
            <a:custGeom>
              <a:rect b="b" l="l" r="r" t="t"/>
              <a:pathLst>
                <a:path extrusionOk="0" h="120000" w="80645">
                  <a:moveTo>
                    <a:pt x="0" y="0"/>
                  </a:moveTo>
                  <a:lnTo>
                    <a:pt x="80124"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12" name="Google Shape;412;p21"/>
            <p:cNvSpPr/>
            <p:nvPr/>
          </p:nvSpPr>
          <p:spPr>
            <a:xfrm>
              <a:off x="5510542" y="4773765"/>
              <a:ext cx="77470" cy="0"/>
            </a:xfrm>
            <a:custGeom>
              <a:rect b="b" l="l" r="r" t="t"/>
              <a:pathLst>
                <a:path extrusionOk="0" h="120000" w="77470">
                  <a:moveTo>
                    <a:pt x="0" y="0"/>
                  </a:moveTo>
                  <a:lnTo>
                    <a:pt x="77152"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13" name="Google Shape;413;p21"/>
            <p:cNvSpPr/>
            <p:nvPr/>
          </p:nvSpPr>
          <p:spPr>
            <a:xfrm>
              <a:off x="5510542" y="5151335"/>
              <a:ext cx="77470" cy="635"/>
            </a:xfrm>
            <a:custGeom>
              <a:rect b="b" l="l" r="r" t="t"/>
              <a:pathLst>
                <a:path extrusionOk="0" h="635" w="77470">
                  <a:moveTo>
                    <a:pt x="0" y="0"/>
                  </a:moveTo>
                  <a:lnTo>
                    <a:pt x="77152" y="215"/>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14" name="Google Shape;414;p21"/>
            <p:cNvSpPr/>
            <p:nvPr/>
          </p:nvSpPr>
          <p:spPr>
            <a:xfrm>
              <a:off x="1017209" y="1967191"/>
              <a:ext cx="15326360" cy="0"/>
            </a:xfrm>
            <a:custGeom>
              <a:rect b="b" l="l" r="r" t="t"/>
              <a:pathLst>
                <a:path extrusionOk="0" h="120000" w="15326360">
                  <a:moveTo>
                    <a:pt x="0" y="0"/>
                  </a:moveTo>
                  <a:lnTo>
                    <a:pt x="15325852" y="0"/>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15" name="Google Shape;415;p21"/>
            <p:cNvSpPr/>
            <p:nvPr/>
          </p:nvSpPr>
          <p:spPr>
            <a:xfrm>
              <a:off x="1023559" y="1962429"/>
              <a:ext cx="0" cy="146050"/>
            </a:xfrm>
            <a:custGeom>
              <a:rect b="b" l="l" r="r" t="t"/>
              <a:pathLst>
                <a:path extrusionOk="0" h="146050" w="120000">
                  <a:moveTo>
                    <a:pt x="0" y="0"/>
                  </a:moveTo>
                  <a:lnTo>
                    <a:pt x="0" y="14563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16" name="Google Shape;416;p21"/>
            <p:cNvSpPr/>
            <p:nvPr/>
          </p:nvSpPr>
          <p:spPr>
            <a:xfrm>
              <a:off x="2781807" y="2607691"/>
              <a:ext cx="556260" cy="0"/>
            </a:xfrm>
            <a:custGeom>
              <a:rect b="b" l="l" r="r" t="t"/>
              <a:pathLst>
                <a:path extrusionOk="0" h="120000" w="556260">
                  <a:moveTo>
                    <a:pt x="0" y="0"/>
                  </a:moveTo>
                  <a:lnTo>
                    <a:pt x="555904"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17" name="Google Shape;417;p21"/>
            <p:cNvSpPr/>
            <p:nvPr/>
          </p:nvSpPr>
          <p:spPr>
            <a:xfrm>
              <a:off x="2788208" y="2601341"/>
              <a:ext cx="0" cy="6445885"/>
            </a:xfrm>
            <a:custGeom>
              <a:rect b="b" l="l" r="r" t="t"/>
              <a:pathLst>
                <a:path extrusionOk="0" h="6445884" w="120000">
                  <a:moveTo>
                    <a:pt x="0" y="0"/>
                  </a:moveTo>
                  <a:lnTo>
                    <a:pt x="0" y="6445694"/>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18" name="Google Shape;418;p21"/>
            <p:cNvSpPr/>
            <p:nvPr/>
          </p:nvSpPr>
          <p:spPr>
            <a:xfrm>
              <a:off x="2788208" y="2847759"/>
              <a:ext cx="57785" cy="0"/>
            </a:xfrm>
            <a:custGeom>
              <a:rect b="b" l="l" r="r" t="t"/>
              <a:pathLst>
                <a:path extrusionOk="0" h="120000" w="57785">
                  <a:moveTo>
                    <a:pt x="0" y="0"/>
                  </a:moveTo>
                  <a:lnTo>
                    <a:pt x="5760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19" name="Google Shape;419;p21"/>
            <p:cNvSpPr/>
            <p:nvPr/>
          </p:nvSpPr>
          <p:spPr>
            <a:xfrm>
              <a:off x="2788208" y="3253295"/>
              <a:ext cx="57785" cy="0"/>
            </a:xfrm>
            <a:custGeom>
              <a:rect b="b" l="l" r="r" t="t"/>
              <a:pathLst>
                <a:path extrusionOk="0" h="120000" w="57785">
                  <a:moveTo>
                    <a:pt x="0" y="0"/>
                  </a:moveTo>
                  <a:lnTo>
                    <a:pt x="5760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20" name="Google Shape;420;p21"/>
            <p:cNvSpPr/>
            <p:nvPr/>
          </p:nvSpPr>
          <p:spPr>
            <a:xfrm>
              <a:off x="2788208" y="3626637"/>
              <a:ext cx="57150" cy="0"/>
            </a:xfrm>
            <a:custGeom>
              <a:rect b="b" l="l" r="r" t="t"/>
              <a:pathLst>
                <a:path extrusionOk="0" h="120000" w="57150">
                  <a:moveTo>
                    <a:pt x="0" y="0"/>
                  </a:moveTo>
                  <a:lnTo>
                    <a:pt x="56692"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21" name="Google Shape;421;p21"/>
            <p:cNvSpPr/>
            <p:nvPr/>
          </p:nvSpPr>
          <p:spPr>
            <a:xfrm>
              <a:off x="2788208" y="4075976"/>
              <a:ext cx="57150" cy="0"/>
            </a:xfrm>
            <a:custGeom>
              <a:rect b="b" l="l" r="r" t="t"/>
              <a:pathLst>
                <a:path extrusionOk="0" h="120000" w="57150">
                  <a:moveTo>
                    <a:pt x="0" y="0"/>
                  </a:moveTo>
                  <a:lnTo>
                    <a:pt x="56692"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22" name="Google Shape;422;p21"/>
            <p:cNvSpPr/>
            <p:nvPr/>
          </p:nvSpPr>
          <p:spPr>
            <a:xfrm>
              <a:off x="2788208" y="4496308"/>
              <a:ext cx="57150" cy="0"/>
            </a:xfrm>
            <a:custGeom>
              <a:rect b="b" l="l" r="r" t="t"/>
              <a:pathLst>
                <a:path extrusionOk="0" h="120000" w="57150">
                  <a:moveTo>
                    <a:pt x="0" y="0"/>
                  </a:moveTo>
                  <a:lnTo>
                    <a:pt x="56692"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23" name="Google Shape;423;p21"/>
            <p:cNvSpPr/>
            <p:nvPr/>
          </p:nvSpPr>
          <p:spPr>
            <a:xfrm>
              <a:off x="2788208" y="4870081"/>
              <a:ext cx="57150" cy="0"/>
            </a:xfrm>
            <a:custGeom>
              <a:rect b="b" l="l" r="r" t="t"/>
              <a:pathLst>
                <a:path extrusionOk="0" h="120000" w="57150">
                  <a:moveTo>
                    <a:pt x="0" y="0"/>
                  </a:moveTo>
                  <a:lnTo>
                    <a:pt x="56692"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24" name="Google Shape;424;p21"/>
            <p:cNvSpPr/>
            <p:nvPr/>
          </p:nvSpPr>
          <p:spPr>
            <a:xfrm>
              <a:off x="2788208" y="5235346"/>
              <a:ext cx="57785" cy="0"/>
            </a:xfrm>
            <a:custGeom>
              <a:rect b="b" l="l" r="r" t="t"/>
              <a:pathLst>
                <a:path extrusionOk="0" h="120000" w="57785">
                  <a:moveTo>
                    <a:pt x="0" y="0"/>
                  </a:moveTo>
                  <a:lnTo>
                    <a:pt x="57175"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25" name="Google Shape;425;p21"/>
            <p:cNvSpPr/>
            <p:nvPr/>
          </p:nvSpPr>
          <p:spPr>
            <a:xfrm>
              <a:off x="2788208" y="5600788"/>
              <a:ext cx="57785" cy="0"/>
            </a:xfrm>
            <a:custGeom>
              <a:rect b="b" l="l" r="r" t="t"/>
              <a:pathLst>
                <a:path extrusionOk="0" h="120000" w="57785">
                  <a:moveTo>
                    <a:pt x="0" y="0"/>
                  </a:moveTo>
                  <a:lnTo>
                    <a:pt x="57175"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26" name="Google Shape;426;p21"/>
            <p:cNvSpPr/>
            <p:nvPr/>
          </p:nvSpPr>
          <p:spPr>
            <a:xfrm>
              <a:off x="2788208" y="5981001"/>
              <a:ext cx="57785" cy="0"/>
            </a:xfrm>
            <a:custGeom>
              <a:rect b="b" l="l" r="r" t="t"/>
              <a:pathLst>
                <a:path extrusionOk="0" h="120000" w="57785">
                  <a:moveTo>
                    <a:pt x="0" y="0"/>
                  </a:moveTo>
                  <a:lnTo>
                    <a:pt x="57175"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27" name="Google Shape;427;p21"/>
            <p:cNvSpPr/>
            <p:nvPr/>
          </p:nvSpPr>
          <p:spPr>
            <a:xfrm>
              <a:off x="3822128" y="6794119"/>
              <a:ext cx="57150" cy="0"/>
            </a:xfrm>
            <a:custGeom>
              <a:rect b="b" l="l" r="r" t="t"/>
              <a:pathLst>
                <a:path extrusionOk="0" h="120000" w="57150">
                  <a:moveTo>
                    <a:pt x="0" y="0"/>
                  </a:moveTo>
                  <a:lnTo>
                    <a:pt x="56692"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28" name="Google Shape;428;p21"/>
            <p:cNvSpPr/>
            <p:nvPr/>
          </p:nvSpPr>
          <p:spPr>
            <a:xfrm>
              <a:off x="3822128" y="6413068"/>
              <a:ext cx="57150" cy="0"/>
            </a:xfrm>
            <a:custGeom>
              <a:rect b="b" l="l" r="r" t="t"/>
              <a:pathLst>
                <a:path extrusionOk="0" h="120000" w="57150">
                  <a:moveTo>
                    <a:pt x="0" y="0"/>
                  </a:moveTo>
                  <a:lnTo>
                    <a:pt x="56692"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29" name="Google Shape;429;p21"/>
            <p:cNvSpPr/>
            <p:nvPr/>
          </p:nvSpPr>
          <p:spPr>
            <a:xfrm>
              <a:off x="3822128" y="7172223"/>
              <a:ext cx="57150" cy="0"/>
            </a:xfrm>
            <a:custGeom>
              <a:rect b="b" l="l" r="r" t="t"/>
              <a:pathLst>
                <a:path extrusionOk="0" h="120000" w="57150">
                  <a:moveTo>
                    <a:pt x="0" y="0"/>
                  </a:moveTo>
                  <a:lnTo>
                    <a:pt x="56692"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30" name="Google Shape;430;p21"/>
            <p:cNvSpPr/>
            <p:nvPr/>
          </p:nvSpPr>
          <p:spPr>
            <a:xfrm>
              <a:off x="3822128" y="7545654"/>
              <a:ext cx="63500" cy="0"/>
            </a:xfrm>
            <a:custGeom>
              <a:rect b="b" l="l" r="r" t="t"/>
              <a:pathLst>
                <a:path extrusionOk="0" h="120000" w="63500">
                  <a:moveTo>
                    <a:pt x="0" y="0"/>
                  </a:moveTo>
                  <a:lnTo>
                    <a:pt x="63042"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31" name="Google Shape;431;p21"/>
            <p:cNvSpPr/>
            <p:nvPr/>
          </p:nvSpPr>
          <p:spPr>
            <a:xfrm>
              <a:off x="2781846" y="8332203"/>
              <a:ext cx="71120" cy="0"/>
            </a:xfrm>
            <a:custGeom>
              <a:rect b="b" l="l" r="r" t="t"/>
              <a:pathLst>
                <a:path extrusionOk="0" h="120000" w="71119">
                  <a:moveTo>
                    <a:pt x="70650" y="0"/>
                  </a:moveTo>
                  <a:lnTo>
                    <a:pt x="0"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32" name="Google Shape;432;p21"/>
            <p:cNvSpPr/>
            <p:nvPr/>
          </p:nvSpPr>
          <p:spPr>
            <a:xfrm>
              <a:off x="2781846" y="8683206"/>
              <a:ext cx="71120" cy="0"/>
            </a:xfrm>
            <a:custGeom>
              <a:rect b="b" l="l" r="r" t="t"/>
              <a:pathLst>
                <a:path extrusionOk="0" h="120000" w="71119">
                  <a:moveTo>
                    <a:pt x="70650" y="0"/>
                  </a:moveTo>
                  <a:lnTo>
                    <a:pt x="0"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33" name="Google Shape;433;p21"/>
            <p:cNvSpPr/>
            <p:nvPr/>
          </p:nvSpPr>
          <p:spPr>
            <a:xfrm>
              <a:off x="2781846" y="9047035"/>
              <a:ext cx="71120" cy="0"/>
            </a:xfrm>
            <a:custGeom>
              <a:rect b="b" l="l" r="r" t="t"/>
              <a:pathLst>
                <a:path extrusionOk="0" h="120000" w="71119">
                  <a:moveTo>
                    <a:pt x="70650" y="0"/>
                  </a:moveTo>
                  <a:lnTo>
                    <a:pt x="0"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34" name="Google Shape;434;p21"/>
            <p:cNvSpPr/>
            <p:nvPr/>
          </p:nvSpPr>
          <p:spPr>
            <a:xfrm>
              <a:off x="4136428" y="2601341"/>
              <a:ext cx="0" cy="4903470"/>
            </a:xfrm>
            <a:custGeom>
              <a:rect b="b" l="l" r="r" t="t"/>
              <a:pathLst>
                <a:path extrusionOk="0" h="4903470" w="120000">
                  <a:moveTo>
                    <a:pt x="0" y="0"/>
                  </a:moveTo>
                  <a:lnTo>
                    <a:pt x="0" y="4902885"/>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35" name="Google Shape;435;p21"/>
            <p:cNvSpPr/>
            <p:nvPr/>
          </p:nvSpPr>
          <p:spPr>
            <a:xfrm>
              <a:off x="4130078" y="2607691"/>
              <a:ext cx="570865" cy="0"/>
            </a:xfrm>
            <a:custGeom>
              <a:rect b="b" l="l" r="r" t="t"/>
              <a:pathLst>
                <a:path extrusionOk="0" h="120000" w="570864">
                  <a:moveTo>
                    <a:pt x="0" y="0"/>
                  </a:moveTo>
                  <a:lnTo>
                    <a:pt x="570534"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36" name="Google Shape;436;p21"/>
            <p:cNvSpPr/>
            <p:nvPr/>
          </p:nvSpPr>
          <p:spPr>
            <a:xfrm>
              <a:off x="6072314" y="2596946"/>
              <a:ext cx="7602220" cy="0"/>
            </a:xfrm>
            <a:custGeom>
              <a:rect b="b" l="l" r="r" t="t"/>
              <a:pathLst>
                <a:path extrusionOk="0" h="120000" w="7602219">
                  <a:moveTo>
                    <a:pt x="0" y="0"/>
                  </a:moveTo>
                  <a:lnTo>
                    <a:pt x="7602016"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37" name="Google Shape;437;p21"/>
            <p:cNvSpPr/>
            <p:nvPr/>
          </p:nvSpPr>
          <p:spPr>
            <a:xfrm>
              <a:off x="4694262" y="2508377"/>
              <a:ext cx="0" cy="106045"/>
            </a:xfrm>
            <a:custGeom>
              <a:rect b="b" l="l" r="r" t="t"/>
              <a:pathLst>
                <a:path extrusionOk="0" h="106044" w="120000">
                  <a:moveTo>
                    <a:pt x="0" y="0"/>
                  </a:moveTo>
                  <a:lnTo>
                    <a:pt x="0" y="105664"/>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38" name="Google Shape;438;p21"/>
            <p:cNvSpPr/>
            <p:nvPr/>
          </p:nvSpPr>
          <p:spPr>
            <a:xfrm>
              <a:off x="4132427" y="2847301"/>
              <a:ext cx="74930" cy="0"/>
            </a:xfrm>
            <a:custGeom>
              <a:rect b="b" l="l" r="r" t="t"/>
              <a:pathLst>
                <a:path extrusionOk="0" h="120000" w="74929">
                  <a:moveTo>
                    <a:pt x="0" y="0"/>
                  </a:moveTo>
                  <a:lnTo>
                    <a:pt x="74409"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39" name="Google Shape;439;p21"/>
            <p:cNvSpPr/>
            <p:nvPr/>
          </p:nvSpPr>
          <p:spPr>
            <a:xfrm>
              <a:off x="4130598" y="3245980"/>
              <a:ext cx="74295" cy="0"/>
            </a:xfrm>
            <a:custGeom>
              <a:rect b="b" l="l" r="r" t="t"/>
              <a:pathLst>
                <a:path extrusionOk="0" h="120000" w="74295">
                  <a:moveTo>
                    <a:pt x="0" y="0"/>
                  </a:moveTo>
                  <a:lnTo>
                    <a:pt x="7411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40" name="Google Shape;440;p21"/>
            <p:cNvSpPr/>
            <p:nvPr/>
          </p:nvSpPr>
          <p:spPr>
            <a:xfrm>
              <a:off x="4133342" y="3632987"/>
              <a:ext cx="71755" cy="0"/>
            </a:xfrm>
            <a:custGeom>
              <a:rect b="b" l="l" r="r" t="t"/>
              <a:pathLst>
                <a:path extrusionOk="0" h="120000" w="71754">
                  <a:moveTo>
                    <a:pt x="0" y="0"/>
                  </a:moveTo>
                  <a:lnTo>
                    <a:pt x="71374"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41" name="Google Shape;441;p21"/>
            <p:cNvSpPr/>
            <p:nvPr/>
          </p:nvSpPr>
          <p:spPr>
            <a:xfrm>
              <a:off x="4133342" y="4019981"/>
              <a:ext cx="71755" cy="0"/>
            </a:xfrm>
            <a:custGeom>
              <a:rect b="b" l="l" r="r" t="t"/>
              <a:pathLst>
                <a:path extrusionOk="0" h="120000" w="71754">
                  <a:moveTo>
                    <a:pt x="0" y="0"/>
                  </a:moveTo>
                  <a:lnTo>
                    <a:pt x="71374"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42" name="Google Shape;442;p21"/>
            <p:cNvSpPr/>
            <p:nvPr/>
          </p:nvSpPr>
          <p:spPr>
            <a:xfrm>
              <a:off x="4133342" y="4413669"/>
              <a:ext cx="71755" cy="0"/>
            </a:xfrm>
            <a:custGeom>
              <a:rect b="b" l="l" r="r" t="t"/>
              <a:pathLst>
                <a:path extrusionOk="0" h="120000" w="71754">
                  <a:moveTo>
                    <a:pt x="0" y="0"/>
                  </a:moveTo>
                  <a:lnTo>
                    <a:pt x="71374"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43" name="Google Shape;443;p21"/>
            <p:cNvSpPr/>
            <p:nvPr/>
          </p:nvSpPr>
          <p:spPr>
            <a:xfrm>
              <a:off x="4136428" y="4803203"/>
              <a:ext cx="68580" cy="0"/>
            </a:xfrm>
            <a:custGeom>
              <a:rect b="b" l="l" r="r" t="t"/>
              <a:pathLst>
                <a:path extrusionOk="0" h="120000" w="68579">
                  <a:moveTo>
                    <a:pt x="0" y="0"/>
                  </a:moveTo>
                  <a:lnTo>
                    <a:pt x="6828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44" name="Google Shape;444;p21"/>
            <p:cNvSpPr/>
            <p:nvPr/>
          </p:nvSpPr>
          <p:spPr>
            <a:xfrm>
              <a:off x="4136428" y="5203710"/>
              <a:ext cx="71755" cy="0"/>
            </a:xfrm>
            <a:custGeom>
              <a:rect b="b" l="l" r="r" t="t"/>
              <a:pathLst>
                <a:path extrusionOk="0" h="120000" w="71754">
                  <a:moveTo>
                    <a:pt x="0" y="0"/>
                  </a:moveTo>
                  <a:lnTo>
                    <a:pt x="7132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45" name="Google Shape;445;p21"/>
            <p:cNvSpPr/>
            <p:nvPr/>
          </p:nvSpPr>
          <p:spPr>
            <a:xfrm>
              <a:off x="4136428" y="5574956"/>
              <a:ext cx="71755" cy="0"/>
            </a:xfrm>
            <a:custGeom>
              <a:rect b="b" l="l" r="r" t="t"/>
              <a:pathLst>
                <a:path extrusionOk="0" h="120000" w="71754">
                  <a:moveTo>
                    <a:pt x="0" y="0"/>
                  </a:moveTo>
                  <a:lnTo>
                    <a:pt x="7132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46" name="Google Shape;446;p21"/>
            <p:cNvSpPr/>
            <p:nvPr/>
          </p:nvSpPr>
          <p:spPr>
            <a:xfrm>
              <a:off x="4136428" y="5971133"/>
              <a:ext cx="68580" cy="0"/>
            </a:xfrm>
            <a:custGeom>
              <a:rect b="b" l="l" r="r" t="t"/>
              <a:pathLst>
                <a:path extrusionOk="0" h="120000" w="68579">
                  <a:moveTo>
                    <a:pt x="0" y="0"/>
                  </a:moveTo>
                  <a:lnTo>
                    <a:pt x="6828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47" name="Google Shape;447;p21"/>
            <p:cNvSpPr/>
            <p:nvPr/>
          </p:nvSpPr>
          <p:spPr>
            <a:xfrm>
              <a:off x="4136428" y="6368986"/>
              <a:ext cx="68580" cy="0"/>
            </a:xfrm>
            <a:custGeom>
              <a:rect b="b" l="l" r="r" t="t"/>
              <a:pathLst>
                <a:path extrusionOk="0" h="120000" w="68579">
                  <a:moveTo>
                    <a:pt x="0" y="0"/>
                  </a:moveTo>
                  <a:lnTo>
                    <a:pt x="6828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48" name="Google Shape;448;p21"/>
            <p:cNvSpPr/>
            <p:nvPr/>
          </p:nvSpPr>
          <p:spPr>
            <a:xfrm>
              <a:off x="4130078" y="6727304"/>
              <a:ext cx="74930" cy="0"/>
            </a:xfrm>
            <a:custGeom>
              <a:rect b="b" l="l" r="r" t="t"/>
              <a:pathLst>
                <a:path extrusionOk="0" h="120000" w="74929">
                  <a:moveTo>
                    <a:pt x="0" y="0"/>
                  </a:moveTo>
                  <a:lnTo>
                    <a:pt x="7463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49" name="Google Shape;449;p21"/>
            <p:cNvSpPr/>
            <p:nvPr/>
          </p:nvSpPr>
          <p:spPr>
            <a:xfrm>
              <a:off x="4130078" y="7100735"/>
              <a:ext cx="74930" cy="0"/>
            </a:xfrm>
            <a:custGeom>
              <a:rect b="b" l="l" r="r" t="t"/>
              <a:pathLst>
                <a:path extrusionOk="0" h="120000" w="74929">
                  <a:moveTo>
                    <a:pt x="0" y="0"/>
                  </a:moveTo>
                  <a:lnTo>
                    <a:pt x="7463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50" name="Google Shape;450;p21"/>
            <p:cNvSpPr/>
            <p:nvPr/>
          </p:nvSpPr>
          <p:spPr>
            <a:xfrm>
              <a:off x="4130078" y="7504226"/>
              <a:ext cx="74930" cy="0"/>
            </a:xfrm>
            <a:custGeom>
              <a:rect b="b" l="l" r="r" t="t"/>
              <a:pathLst>
                <a:path extrusionOk="0" h="120000" w="74929">
                  <a:moveTo>
                    <a:pt x="0" y="0"/>
                  </a:moveTo>
                  <a:lnTo>
                    <a:pt x="7463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51" name="Google Shape;451;p21"/>
            <p:cNvSpPr/>
            <p:nvPr/>
          </p:nvSpPr>
          <p:spPr>
            <a:xfrm>
              <a:off x="5513908" y="3243173"/>
              <a:ext cx="0" cy="4584065"/>
            </a:xfrm>
            <a:custGeom>
              <a:rect b="b" l="l" r="r" t="t"/>
              <a:pathLst>
                <a:path extrusionOk="0" h="4584065" w="120000">
                  <a:moveTo>
                    <a:pt x="0" y="0"/>
                  </a:moveTo>
                  <a:lnTo>
                    <a:pt x="0" y="4583607"/>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52" name="Google Shape;452;p21"/>
            <p:cNvSpPr/>
            <p:nvPr/>
          </p:nvSpPr>
          <p:spPr>
            <a:xfrm>
              <a:off x="5510542" y="5515025"/>
              <a:ext cx="77470" cy="0"/>
            </a:xfrm>
            <a:custGeom>
              <a:rect b="b" l="l" r="r" t="t"/>
              <a:pathLst>
                <a:path extrusionOk="0" h="120000" w="77470">
                  <a:moveTo>
                    <a:pt x="0" y="0"/>
                  </a:moveTo>
                  <a:lnTo>
                    <a:pt x="77152"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53" name="Google Shape;453;p21"/>
            <p:cNvSpPr/>
            <p:nvPr/>
          </p:nvSpPr>
          <p:spPr>
            <a:xfrm>
              <a:off x="5507558" y="6963511"/>
              <a:ext cx="77470" cy="0"/>
            </a:xfrm>
            <a:custGeom>
              <a:rect b="b" l="l" r="r" t="t"/>
              <a:pathLst>
                <a:path extrusionOk="0" h="120000" w="77470">
                  <a:moveTo>
                    <a:pt x="0" y="0"/>
                  </a:moveTo>
                  <a:lnTo>
                    <a:pt x="77381"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54" name="Google Shape;454;p21"/>
            <p:cNvSpPr/>
            <p:nvPr/>
          </p:nvSpPr>
          <p:spPr>
            <a:xfrm>
              <a:off x="5507558" y="7394371"/>
              <a:ext cx="77470" cy="0"/>
            </a:xfrm>
            <a:custGeom>
              <a:rect b="b" l="l" r="r" t="t"/>
              <a:pathLst>
                <a:path extrusionOk="0" h="120000" w="77470">
                  <a:moveTo>
                    <a:pt x="0" y="0"/>
                  </a:moveTo>
                  <a:lnTo>
                    <a:pt x="77381"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55" name="Google Shape;455;p21"/>
            <p:cNvSpPr/>
            <p:nvPr/>
          </p:nvSpPr>
          <p:spPr>
            <a:xfrm>
              <a:off x="5507558" y="7823085"/>
              <a:ext cx="77470" cy="0"/>
            </a:xfrm>
            <a:custGeom>
              <a:rect b="b" l="l" r="r" t="t"/>
              <a:pathLst>
                <a:path extrusionOk="0" h="120000" w="77470">
                  <a:moveTo>
                    <a:pt x="0" y="0"/>
                  </a:moveTo>
                  <a:lnTo>
                    <a:pt x="77381"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56" name="Google Shape;456;p21"/>
            <p:cNvSpPr/>
            <p:nvPr/>
          </p:nvSpPr>
          <p:spPr>
            <a:xfrm>
              <a:off x="10591355" y="4229455"/>
              <a:ext cx="942340" cy="283210"/>
            </a:xfrm>
            <a:custGeom>
              <a:rect b="b" l="l" r="r" t="t"/>
              <a:pathLst>
                <a:path extrusionOk="0" h="283210" w="942340">
                  <a:moveTo>
                    <a:pt x="941831" y="0"/>
                  </a:moveTo>
                  <a:lnTo>
                    <a:pt x="0" y="0"/>
                  </a:lnTo>
                  <a:lnTo>
                    <a:pt x="0" y="282917"/>
                  </a:lnTo>
                  <a:lnTo>
                    <a:pt x="941831" y="282917"/>
                  </a:lnTo>
                  <a:lnTo>
                    <a:pt x="941831" y="0"/>
                  </a:lnTo>
                  <a:close/>
                </a:path>
              </a:pathLst>
            </a:custGeom>
            <a:solidFill>
              <a:srgbClr val="D9DD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57" name="Google Shape;457;p21"/>
            <p:cNvSpPr/>
            <p:nvPr/>
          </p:nvSpPr>
          <p:spPr>
            <a:xfrm>
              <a:off x="10591355" y="4229455"/>
              <a:ext cx="942340" cy="283210"/>
            </a:xfrm>
            <a:custGeom>
              <a:rect b="b" l="l" r="r" t="t"/>
              <a:pathLst>
                <a:path extrusionOk="0" h="283210" w="942340">
                  <a:moveTo>
                    <a:pt x="0" y="282917"/>
                  </a:moveTo>
                  <a:lnTo>
                    <a:pt x="941831" y="282917"/>
                  </a:lnTo>
                  <a:lnTo>
                    <a:pt x="941831" y="0"/>
                  </a:lnTo>
                  <a:lnTo>
                    <a:pt x="0" y="0"/>
                  </a:lnTo>
                  <a:lnTo>
                    <a:pt x="0" y="28291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458" name="Google Shape;458;p21"/>
          <p:cNvSpPr txBox="1"/>
          <p:nvPr/>
        </p:nvSpPr>
        <p:spPr>
          <a:xfrm>
            <a:off x="5611869" y="2086503"/>
            <a:ext cx="416100" cy="100500"/>
          </a:xfrm>
          <a:prstGeom prst="rect">
            <a:avLst/>
          </a:prstGeom>
          <a:noFill/>
          <a:ln>
            <a:noFill/>
          </a:ln>
        </p:spPr>
        <p:txBody>
          <a:bodyPr anchorCtr="0" anchor="t" bIns="0" lIns="0" spcFirstLastPara="1" rIns="0" wrap="square" tIns="9125">
            <a:spAutoFit/>
          </a:bodyPr>
          <a:lstStyle/>
          <a:p>
            <a:pPr indent="-76200" lvl="0" marL="762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for Economic Opportunity</a:t>
            </a:r>
            <a:endParaRPr sz="300">
              <a:latin typeface="Verdana"/>
              <a:ea typeface="Verdana"/>
              <a:cs typeface="Verdana"/>
              <a:sym typeface="Verdana"/>
            </a:endParaRPr>
          </a:p>
        </p:txBody>
      </p:sp>
      <p:grpSp>
        <p:nvGrpSpPr>
          <p:cNvPr id="459" name="Google Shape;459;p21"/>
          <p:cNvGrpSpPr/>
          <p:nvPr/>
        </p:nvGrpSpPr>
        <p:grpSpPr>
          <a:xfrm>
            <a:off x="1168460" y="220562"/>
            <a:ext cx="7126658" cy="4647258"/>
            <a:chOff x="2220074" y="450926"/>
            <a:chExt cx="13540651" cy="9501060"/>
          </a:xfrm>
        </p:grpSpPr>
        <p:sp>
          <p:nvSpPr>
            <p:cNvPr id="460" name="Google Shape;460;p21"/>
            <p:cNvSpPr/>
            <p:nvPr/>
          </p:nvSpPr>
          <p:spPr>
            <a:xfrm>
              <a:off x="11045913" y="4098899"/>
              <a:ext cx="0" cy="132715"/>
            </a:xfrm>
            <a:custGeom>
              <a:rect b="b" l="l" r="r" t="t"/>
              <a:pathLst>
                <a:path extrusionOk="0" h="132714" w="120000">
                  <a:moveTo>
                    <a:pt x="0" y="132143"/>
                  </a:moveTo>
                  <a:lnTo>
                    <a:pt x="0"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61" name="Google Shape;461;p21"/>
            <p:cNvSpPr/>
            <p:nvPr/>
          </p:nvSpPr>
          <p:spPr>
            <a:xfrm>
              <a:off x="5507558" y="3249523"/>
              <a:ext cx="570865" cy="0"/>
            </a:xfrm>
            <a:custGeom>
              <a:rect b="b" l="l" r="r" t="t"/>
              <a:pathLst>
                <a:path extrusionOk="0" h="120000" w="570864">
                  <a:moveTo>
                    <a:pt x="0" y="0"/>
                  </a:moveTo>
                  <a:lnTo>
                    <a:pt x="570534"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62" name="Google Shape;462;p21"/>
            <p:cNvSpPr/>
            <p:nvPr/>
          </p:nvSpPr>
          <p:spPr>
            <a:xfrm>
              <a:off x="6071743" y="3144951"/>
              <a:ext cx="0" cy="111125"/>
            </a:xfrm>
            <a:custGeom>
              <a:rect b="b" l="l" r="r" t="t"/>
              <a:pathLst>
                <a:path extrusionOk="0" h="111125" w="120000">
                  <a:moveTo>
                    <a:pt x="0" y="0"/>
                  </a:moveTo>
                  <a:lnTo>
                    <a:pt x="0" y="110934"/>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63" name="Google Shape;463;p21"/>
            <p:cNvSpPr/>
            <p:nvPr/>
          </p:nvSpPr>
          <p:spPr>
            <a:xfrm>
              <a:off x="6071641" y="2593365"/>
              <a:ext cx="0" cy="146050"/>
            </a:xfrm>
            <a:custGeom>
              <a:rect b="b" l="l" r="r" t="t"/>
              <a:pathLst>
                <a:path extrusionOk="0" h="146050" w="120000">
                  <a:moveTo>
                    <a:pt x="0" y="0"/>
                  </a:moveTo>
                  <a:lnTo>
                    <a:pt x="0" y="14558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64" name="Google Shape;464;p21"/>
            <p:cNvSpPr/>
            <p:nvPr/>
          </p:nvSpPr>
          <p:spPr>
            <a:xfrm>
              <a:off x="3331362" y="1967191"/>
              <a:ext cx="0" cy="142240"/>
            </a:xfrm>
            <a:custGeom>
              <a:rect b="b" l="l" r="r" t="t"/>
              <a:pathLst>
                <a:path extrusionOk="0" h="142239" w="120000">
                  <a:moveTo>
                    <a:pt x="0" y="0"/>
                  </a:moveTo>
                  <a:lnTo>
                    <a:pt x="0" y="141782"/>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65" name="Google Shape;465;p21"/>
            <p:cNvSpPr/>
            <p:nvPr/>
          </p:nvSpPr>
          <p:spPr>
            <a:xfrm>
              <a:off x="3331362" y="2509481"/>
              <a:ext cx="0" cy="104775"/>
            </a:xfrm>
            <a:custGeom>
              <a:rect b="b" l="l" r="r" t="t"/>
              <a:pathLst>
                <a:path extrusionOk="0" h="104775" w="120000">
                  <a:moveTo>
                    <a:pt x="0" y="0"/>
                  </a:moveTo>
                  <a:lnTo>
                    <a:pt x="0" y="104559"/>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66" name="Google Shape;466;p21"/>
            <p:cNvSpPr/>
            <p:nvPr/>
          </p:nvSpPr>
          <p:spPr>
            <a:xfrm>
              <a:off x="4694212" y="1967191"/>
              <a:ext cx="0" cy="142875"/>
            </a:xfrm>
            <a:custGeom>
              <a:rect b="b" l="l" r="r" t="t"/>
              <a:pathLst>
                <a:path extrusionOk="0" h="142875" w="120000">
                  <a:moveTo>
                    <a:pt x="0" y="0"/>
                  </a:moveTo>
                  <a:lnTo>
                    <a:pt x="0" y="142697"/>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67" name="Google Shape;467;p21"/>
            <p:cNvSpPr/>
            <p:nvPr/>
          </p:nvSpPr>
          <p:spPr>
            <a:xfrm>
              <a:off x="9768522" y="1576400"/>
              <a:ext cx="0" cy="530860"/>
            </a:xfrm>
            <a:custGeom>
              <a:rect b="b" l="l" r="r" t="t"/>
              <a:pathLst>
                <a:path extrusionOk="0" h="530860" w="120000">
                  <a:moveTo>
                    <a:pt x="0" y="0"/>
                  </a:moveTo>
                  <a:lnTo>
                    <a:pt x="0" y="530745"/>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68" name="Google Shape;468;p21"/>
            <p:cNvSpPr/>
            <p:nvPr/>
          </p:nvSpPr>
          <p:spPr>
            <a:xfrm>
              <a:off x="2220074" y="850519"/>
              <a:ext cx="2059939" cy="514984"/>
            </a:xfrm>
            <a:custGeom>
              <a:rect b="b" l="l" r="r" t="t"/>
              <a:pathLst>
                <a:path extrusionOk="0" h="514984" w="2059939">
                  <a:moveTo>
                    <a:pt x="0" y="514375"/>
                  </a:moveTo>
                  <a:lnTo>
                    <a:pt x="2059711" y="514375"/>
                  </a:lnTo>
                  <a:lnTo>
                    <a:pt x="2059711" y="0"/>
                  </a:lnTo>
                  <a:lnTo>
                    <a:pt x="0" y="0"/>
                  </a:lnTo>
                  <a:lnTo>
                    <a:pt x="0" y="514375"/>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69" name="Google Shape;469;p21"/>
            <p:cNvSpPr/>
            <p:nvPr/>
          </p:nvSpPr>
          <p:spPr>
            <a:xfrm>
              <a:off x="3249930" y="793254"/>
              <a:ext cx="0" cy="57785"/>
            </a:xfrm>
            <a:custGeom>
              <a:rect b="b" l="l" r="r" t="t"/>
              <a:pathLst>
                <a:path extrusionOk="0" h="57784" w="120000">
                  <a:moveTo>
                    <a:pt x="0" y="0"/>
                  </a:moveTo>
                  <a:lnTo>
                    <a:pt x="0" y="57505"/>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70" name="Google Shape;470;p21"/>
            <p:cNvSpPr/>
            <p:nvPr/>
          </p:nvSpPr>
          <p:spPr>
            <a:xfrm>
              <a:off x="3251758" y="798017"/>
              <a:ext cx="12024995" cy="0"/>
            </a:xfrm>
            <a:custGeom>
              <a:rect b="b" l="l" r="r" t="t"/>
              <a:pathLst>
                <a:path extrusionOk="0" h="120000" w="12024994">
                  <a:moveTo>
                    <a:pt x="0" y="0"/>
                  </a:moveTo>
                  <a:lnTo>
                    <a:pt x="12024702" y="0"/>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71" name="Google Shape;471;p21"/>
            <p:cNvSpPr/>
            <p:nvPr/>
          </p:nvSpPr>
          <p:spPr>
            <a:xfrm>
              <a:off x="8632964" y="734682"/>
              <a:ext cx="1270" cy="114300"/>
            </a:xfrm>
            <a:custGeom>
              <a:rect b="b" l="l" r="r" t="t"/>
              <a:pathLst>
                <a:path extrusionOk="0" h="114300" w="1270">
                  <a:moveTo>
                    <a:pt x="0" y="0"/>
                  </a:moveTo>
                  <a:lnTo>
                    <a:pt x="812" y="114211"/>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72" name="Google Shape;472;p21"/>
            <p:cNvSpPr/>
            <p:nvPr/>
          </p:nvSpPr>
          <p:spPr>
            <a:xfrm>
              <a:off x="15276449" y="793254"/>
              <a:ext cx="0" cy="57150"/>
            </a:xfrm>
            <a:custGeom>
              <a:rect b="b" l="l" r="r" t="t"/>
              <a:pathLst>
                <a:path extrusionOk="0" h="57150" w="120000">
                  <a:moveTo>
                    <a:pt x="0" y="0"/>
                  </a:moveTo>
                  <a:lnTo>
                    <a:pt x="0" y="56591"/>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73" name="Google Shape;473;p21"/>
            <p:cNvSpPr/>
            <p:nvPr/>
          </p:nvSpPr>
          <p:spPr>
            <a:xfrm>
              <a:off x="2734449" y="1421066"/>
              <a:ext cx="0" cy="60325"/>
            </a:xfrm>
            <a:custGeom>
              <a:rect b="b" l="l" r="r" t="t"/>
              <a:pathLst>
                <a:path extrusionOk="0" h="60325" w="120000">
                  <a:moveTo>
                    <a:pt x="0" y="0"/>
                  </a:moveTo>
                  <a:lnTo>
                    <a:pt x="0" y="59715"/>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74" name="Google Shape;474;p21"/>
            <p:cNvSpPr/>
            <p:nvPr/>
          </p:nvSpPr>
          <p:spPr>
            <a:xfrm>
              <a:off x="2733370" y="1422654"/>
              <a:ext cx="1030605" cy="0"/>
            </a:xfrm>
            <a:custGeom>
              <a:rect b="b" l="l" r="r" t="t"/>
              <a:pathLst>
                <a:path extrusionOk="0" h="120000" w="1030604">
                  <a:moveTo>
                    <a:pt x="0" y="0"/>
                  </a:moveTo>
                  <a:lnTo>
                    <a:pt x="1030465" y="0"/>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75" name="Google Shape;475;p21"/>
            <p:cNvSpPr/>
            <p:nvPr/>
          </p:nvSpPr>
          <p:spPr>
            <a:xfrm>
              <a:off x="5125123" y="1422654"/>
              <a:ext cx="3188970" cy="0"/>
            </a:xfrm>
            <a:custGeom>
              <a:rect b="b" l="l" r="r" t="t"/>
              <a:pathLst>
                <a:path extrusionOk="0" h="120000" w="3188970">
                  <a:moveTo>
                    <a:pt x="0" y="0"/>
                  </a:moveTo>
                  <a:lnTo>
                    <a:pt x="3188855" y="0"/>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76" name="Google Shape;476;p21"/>
            <p:cNvSpPr/>
            <p:nvPr/>
          </p:nvSpPr>
          <p:spPr>
            <a:xfrm>
              <a:off x="3763848" y="1421066"/>
              <a:ext cx="0" cy="59055"/>
            </a:xfrm>
            <a:custGeom>
              <a:rect b="b" l="l" r="r" t="t"/>
              <a:pathLst>
                <a:path extrusionOk="0" h="59055" w="120000">
                  <a:moveTo>
                    <a:pt x="0" y="0"/>
                  </a:moveTo>
                  <a:lnTo>
                    <a:pt x="0" y="58801"/>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77" name="Google Shape;477;p21"/>
            <p:cNvSpPr/>
            <p:nvPr/>
          </p:nvSpPr>
          <p:spPr>
            <a:xfrm>
              <a:off x="3248774" y="1364653"/>
              <a:ext cx="0" cy="58419"/>
            </a:xfrm>
            <a:custGeom>
              <a:rect b="b" l="l" r="r" t="t"/>
              <a:pathLst>
                <a:path extrusionOk="0" h="58419" w="120000">
                  <a:moveTo>
                    <a:pt x="0" y="0"/>
                  </a:moveTo>
                  <a:lnTo>
                    <a:pt x="0" y="58000"/>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78" name="Google Shape;478;p21"/>
            <p:cNvSpPr/>
            <p:nvPr/>
          </p:nvSpPr>
          <p:spPr>
            <a:xfrm>
              <a:off x="5125123" y="1365567"/>
              <a:ext cx="0" cy="62230"/>
            </a:xfrm>
            <a:custGeom>
              <a:rect b="b" l="l" r="r" t="t"/>
              <a:pathLst>
                <a:path extrusionOk="0" h="62230" w="120000">
                  <a:moveTo>
                    <a:pt x="0" y="0"/>
                  </a:moveTo>
                  <a:lnTo>
                    <a:pt x="0" y="61849"/>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79" name="Google Shape;479;p21"/>
            <p:cNvSpPr/>
            <p:nvPr/>
          </p:nvSpPr>
          <p:spPr>
            <a:xfrm>
              <a:off x="5125123" y="798017"/>
              <a:ext cx="0" cy="52069"/>
            </a:xfrm>
            <a:custGeom>
              <a:rect b="b" l="l" r="r" t="t"/>
              <a:pathLst>
                <a:path extrusionOk="0" h="52069" w="120000">
                  <a:moveTo>
                    <a:pt x="0" y="0"/>
                  </a:moveTo>
                  <a:lnTo>
                    <a:pt x="0" y="51828"/>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80" name="Google Shape;480;p21"/>
            <p:cNvSpPr/>
            <p:nvPr/>
          </p:nvSpPr>
          <p:spPr>
            <a:xfrm>
              <a:off x="4639335" y="851433"/>
              <a:ext cx="11121390" cy="1000125"/>
            </a:xfrm>
            <a:custGeom>
              <a:rect b="b" l="l" r="r" t="t"/>
              <a:pathLst>
                <a:path extrusionOk="0" h="1000125" w="11121390">
                  <a:moveTo>
                    <a:pt x="0" y="512546"/>
                  </a:moveTo>
                  <a:lnTo>
                    <a:pt x="971575" y="512546"/>
                  </a:lnTo>
                  <a:lnTo>
                    <a:pt x="971575" y="0"/>
                  </a:lnTo>
                  <a:lnTo>
                    <a:pt x="0" y="0"/>
                  </a:lnTo>
                  <a:lnTo>
                    <a:pt x="0" y="512546"/>
                  </a:lnTo>
                  <a:close/>
                </a:path>
                <a:path extrusionOk="0" h="1000125" w="11121390">
                  <a:moveTo>
                    <a:pt x="3508654" y="512546"/>
                  </a:moveTo>
                  <a:lnTo>
                    <a:pt x="4480229" y="512546"/>
                  </a:lnTo>
                  <a:lnTo>
                    <a:pt x="4480229" y="0"/>
                  </a:lnTo>
                  <a:lnTo>
                    <a:pt x="3508654" y="0"/>
                  </a:lnTo>
                  <a:lnTo>
                    <a:pt x="3508654" y="512546"/>
                  </a:lnTo>
                  <a:close/>
                </a:path>
                <a:path extrusionOk="0" h="1000125" w="11121390">
                  <a:moveTo>
                    <a:pt x="5114823" y="512546"/>
                  </a:moveTo>
                  <a:lnTo>
                    <a:pt x="6086398" y="512546"/>
                  </a:lnTo>
                  <a:lnTo>
                    <a:pt x="6086398" y="0"/>
                  </a:lnTo>
                  <a:lnTo>
                    <a:pt x="5114823" y="0"/>
                  </a:lnTo>
                  <a:lnTo>
                    <a:pt x="5114823" y="512546"/>
                  </a:lnTo>
                  <a:close/>
                </a:path>
                <a:path extrusionOk="0" h="1000125" w="11121390">
                  <a:moveTo>
                    <a:pt x="6344691" y="973404"/>
                  </a:moveTo>
                  <a:lnTo>
                    <a:pt x="7775295" y="973404"/>
                  </a:lnTo>
                  <a:lnTo>
                    <a:pt x="7775295" y="0"/>
                  </a:lnTo>
                  <a:lnTo>
                    <a:pt x="6344691" y="0"/>
                  </a:lnTo>
                  <a:lnTo>
                    <a:pt x="6344691" y="973404"/>
                  </a:lnTo>
                  <a:close/>
                </a:path>
                <a:path extrusionOk="0" h="1000125" w="11121390">
                  <a:moveTo>
                    <a:pt x="6375552" y="941400"/>
                  </a:moveTo>
                  <a:lnTo>
                    <a:pt x="7747863" y="941400"/>
                  </a:lnTo>
                  <a:lnTo>
                    <a:pt x="7747863" y="31089"/>
                  </a:lnTo>
                  <a:lnTo>
                    <a:pt x="6375552" y="31089"/>
                  </a:lnTo>
                  <a:lnTo>
                    <a:pt x="6375552" y="941400"/>
                  </a:lnTo>
                  <a:close/>
                </a:path>
                <a:path extrusionOk="0" h="1000125" w="11121390">
                  <a:moveTo>
                    <a:pt x="10149814" y="571982"/>
                  </a:moveTo>
                  <a:lnTo>
                    <a:pt x="11121390" y="571982"/>
                  </a:lnTo>
                  <a:lnTo>
                    <a:pt x="11121390" y="0"/>
                  </a:lnTo>
                  <a:lnTo>
                    <a:pt x="10149814" y="0"/>
                  </a:lnTo>
                  <a:lnTo>
                    <a:pt x="10149814" y="571982"/>
                  </a:lnTo>
                  <a:close/>
                </a:path>
                <a:path extrusionOk="0" h="1000125" w="11121390">
                  <a:moveTo>
                    <a:pt x="8888577" y="427507"/>
                  </a:moveTo>
                  <a:lnTo>
                    <a:pt x="9860153" y="427507"/>
                  </a:lnTo>
                  <a:lnTo>
                    <a:pt x="9860153" y="0"/>
                  </a:lnTo>
                  <a:lnTo>
                    <a:pt x="8888577" y="0"/>
                  </a:lnTo>
                  <a:lnTo>
                    <a:pt x="8888577" y="427507"/>
                  </a:lnTo>
                  <a:close/>
                </a:path>
                <a:path extrusionOk="0" h="1000125" w="11121390">
                  <a:moveTo>
                    <a:pt x="8910802" y="406476"/>
                  </a:moveTo>
                  <a:lnTo>
                    <a:pt x="9837318" y="406476"/>
                  </a:lnTo>
                  <a:lnTo>
                    <a:pt x="9837318" y="21031"/>
                  </a:lnTo>
                  <a:lnTo>
                    <a:pt x="8910802" y="21031"/>
                  </a:lnTo>
                  <a:lnTo>
                    <a:pt x="8910802" y="406476"/>
                  </a:lnTo>
                  <a:close/>
                </a:path>
                <a:path extrusionOk="0" h="1000125" w="11121390">
                  <a:moveTo>
                    <a:pt x="8888577" y="999578"/>
                  </a:moveTo>
                  <a:lnTo>
                    <a:pt x="9860153" y="999578"/>
                  </a:lnTo>
                  <a:lnTo>
                    <a:pt x="9860153" y="571550"/>
                  </a:lnTo>
                  <a:lnTo>
                    <a:pt x="8888577" y="571550"/>
                  </a:lnTo>
                  <a:lnTo>
                    <a:pt x="8888577" y="999578"/>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81" name="Google Shape;481;p21"/>
            <p:cNvSpPr/>
            <p:nvPr/>
          </p:nvSpPr>
          <p:spPr>
            <a:xfrm>
              <a:off x="13550264" y="1443951"/>
              <a:ext cx="926465" cy="387350"/>
            </a:xfrm>
            <a:custGeom>
              <a:rect b="b" l="l" r="r" t="t"/>
              <a:pathLst>
                <a:path extrusionOk="0" h="387350" w="926465">
                  <a:moveTo>
                    <a:pt x="0" y="386943"/>
                  </a:moveTo>
                  <a:lnTo>
                    <a:pt x="926426" y="386943"/>
                  </a:lnTo>
                  <a:lnTo>
                    <a:pt x="926426" y="0"/>
                  </a:lnTo>
                  <a:lnTo>
                    <a:pt x="0" y="0"/>
                  </a:lnTo>
                  <a:lnTo>
                    <a:pt x="0" y="386943"/>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82" name="Google Shape;482;p21"/>
            <p:cNvSpPr/>
            <p:nvPr/>
          </p:nvSpPr>
          <p:spPr>
            <a:xfrm>
              <a:off x="12500787" y="1136319"/>
              <a:ext cx="859790" cy="401955"/>
            </a:xfrm>
            <a:custGeom>
              <a:rect b="b" l="l" r="r" t="t"/>
              <a:pathLst>
                <a:path extrusionOk="0" h="401955" w="859790">
                  <a:moveTo>
                    <a:pt x="0" y="401396"/>
                  </a:moveTo>
                  <a:lnTo>
                    <a:pt x="859332" y="401396"/>
                  </a:lnTo>
                  <a:lnTo>
                    <a:pt x="859332" y="0"/>
                  </a:lnTo>
                  <a:lnTo>
                    <a:pt x="0" y="0"/>
                  </a:lnTo>
                  <a:lnTo>
                    <a:pt x="0" y="401396"/>
                  </a:lnTo>
                  <a:close/>
                </a:path>
                <a:path extrusionOk="0" h="401955" w="859790">
                  <a:moveTo>
                    <a:pt x="21399" y="380428"/>
                  </a:moveTo>
                  <a:lnTo>
                    <a:pt x="838034" y="380428"/>
                  </a:lnTo>
                  <a:lnTo>
                    <a:pt x="838034" y="19672"/>
                  </a:lnTo>
                  <a:lnTo>
                    <a:pt x="21399" y="19672"/>
                  </a:lnTo>
                  <a:lnTo>
                    <a:pt x="21399" y="380428"/>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83" name="Google Shape;483;p21"/>
            <p:cNvSpPr/>
            <p:nvPr/>
          </p:nvSpPr>
          <p:spPr>
            <a:xfrm>
              <a:off x="3332759" y="6125997"/>
              <a:ext cx="0" cy="78740"/>
            </a:xfrm>
            <a:custGeom>
              <a:rect b="b" l="l" r="r" t="t"/>
              <a:pathLst>
                <a:path extrusionOk="0" h="78739" w="120000">
                  <a:moveTo>
                    <a:pt x="0" y="0"/>
                  </a:moveTo>
                  <a:lnTo>
                    <a:pt x="0" y="78701"/>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84" name="Google Shape;484;p21"/>
            <p:cNvSpPr/>
            <p:nvPr/>
          </p:nvSpPr>
          <p:spPr>
            <a:xfrm>
              <a:off x="5283073" y="1481328"/>
              <a:ext cx="2748280" cy="338455"/>
            </a:xfrm>
            <a:custGeom>
              <a:rect b="b" l="l" r="r" t="t"/>
              <a:pathLst>
                <a:path extrusionOk="0" h="338455" w="2748279">
                  <a:moveTo>
                    <a:pt x="0" y="337896"/>
                  </a:moveTo>
                  <a:lnTo>
                    <a:pt x="805776" y="337896"/>
                  </a:lnTo>
                  <a:lnTo>
                    <a:pt x="805776" y="0"/>
                  </a:lnTo>
                  <a:lnTo>
                    <a:pt x="0" y="0"/>
                  </a:lnTo>
                  <a:lnTo>
                    <a:pt x="0" y="337896"/>
                  </a:lnTo>
                  <a:close/>
                </a:path>
                <a:path extrusionOk="0" h="338455" w="2748279">
                  <a:moveTo>
                    <a:pt x="981963" y="337896"/>
                  </a:moveTo>
                  <a:lnTo>
                    <a:pt x="1787740" y="337896"/>
                  </a:lnTo>
                  <a:lnTo>
                    <a:pt x="1787740" y="0"/>
                  </a:lnTo>
                  <a:lnTo>
                    <a:pt x="981963" y="0"/>
                  </a:lnTo>
                  <a:lnTo>
                    <a:pt x="981963" y="337896"/>
                  </a:lnTo>
                  <a:close/>
                </a:path>
                <a:path extrusionOk="0" h="338455" w="2748279">
                  <a:moveTo>
                    <a:pt x="1941982" y="337896"/>
                  </a:moveTo>
                  <a:lnTo>
                    <a:pt x="2747759" y="337896"/>
                  </a:lnTo>
                  <a:lnTo>
                    <a:pt x="2747759" y="0"/>
                  </a:lnTo>
                  <a:lnTo>
                    <a:pt x="1941982" y="0"/>
                  </a:lnTo>
                  <a:lnTo>
                    <a:pt x="1941982" y="337896"/>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85" name="Google Shape;485;p21"/>
            <p:cNvSpPr/>
            <p:nvPr/>
          </p:nvSpPr>
          <p:spPr>
            <a:xfrm>
              <a:off x="5687542" y="1422654"/>
              <a:ext cx="0" cy="57150"/>
            </a:xfrm>
            <a:custGeom>
              <a:rect b="b" l="l" r="r" t="t"/>
              <a:pathLst>
                <a:path extrusionOk="0" h="57150" w="120000">
                  <a:moveTo>
                    <a:pt x="0" y="0"/>
                  </a:moveTo>
                  <a:lnTo>
                    <a:pt x="0" y="57086"/>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86" name="Google Shape;486;p21"/>
            <p:cNvSpPr/>
            <p:nvPr/>
          </p:nvSpPr>
          <p:spPr>
            <a:xfrm>
              <a:off x="6666166" y="1422654"/>
              <a:ext cx="0" cy="57150"/>
            </a:xfrm>
            <a:custGeom>
              <a:rect b="b" l="l" r="r" t="t"/>
              <a:pathLst>
                <a:path extrusionOk="0" h="57150" w="120000">
                  <a:moveTo>
                    <a:pt x="0" y="0"/>
                  </a:moveTo>
                  <a:lnTo>
                    <a:pt x="0" y="57086"/>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87" name="Google Shape;487;p21"/>
            <p:cNvSpPr/>
            <p:nvPr/>
          </p:nvSpPr>
          <p:spPr>
            <a:xfrm>
              <a:off x="7629169" y="1422654"/>
              <a:ext cx="0" cy="57150"/>
            </a:xfrm>
            <a:custGeom>
              <a:rect b="b" l="l" r="r" t="t"/>
              <a:pathLst>
                <a:path extrusionOk="0" h="57150" w="120000">
                  <a:moveTo>
                    <a:pt x="0" y="0"/>
                  </a:moveTo>
                  <a:lnTo>
                    <a:pt x="0" y="57086"/>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88" name="Google Shape;488;p21"/>
            <p:cNvSpPr/>
            <p:nvPr/>
          </p:nvSpPr>
          <p:spPr>
            <a:xfrm>
              <a:off x="4889843" y="450926"/>
              <a:ext cx="7325995" cy="286385"/>
            </a:xfrm>
            <a:custGeom>
              <a:rect b="b" l="l" r="r" t="t"/>
              <a:pathLst>
                <a:path extrusionOk="0" h="286384" w="7325995">
                  <a:moveTo>
                    <a:pt x="0" y="285775"/>
                  </a:moveTo>
                  <a:lnTo>
                    <a:pt x="7325880" y="285775"/>
                  </a:lnTo>
                  <a:lnTo>
                    <a:pt x="7325880" y="0"/>
                  </a:lnTo>
                  <a:lnTo>
                    <a:pt x="0" y="0"/>
                  </a:lnTo>
                  <a:lnTo>
                    <a:pt x="0" y="285775"/>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89" name="Google Shape;489;p21"/>
            <p:cNvSpPr/>
            <p:nvPr/>
          </p:nvSpPr>
          <p:spPr>
            <a:xfrm>
              <a:off x="10240340" y="798017"/>
              <a:ext cx="0" cy="52069"/>
            </a:xfrm>
            <a:custGeom>
              <a:rect b="b" l="l" r="r" t="t"/>
              <a:pathLst>
                <a:path extrusionOk="0" h="52069" w="120000">
                  <a:moveTo>
                    <a:pt x="0" y="0"/>
                  </a:moveTo>
                  <a:lnTo>
                    <a:pt x="0" y="51828"/>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90" name="Google Shape;490;p21"/>
            <p:cNvSpPr/>
            <p:nvPr/>
          </p:nvSpPr>
          <p:spPr>
            <a:xfrm>
              <a:off x="11699963" y="798017"/>
              <a:ext cx="0" cy="53975"/>
            </a:xfrm>
            <a:custGeom>
              <a:rect b="b" l="l" r="r" t="t"/>
              <a:pathLst>
                <a:path extrusionOk="0" h="53975" w="120000">
                  <a:moveTo>
                    <a:pt x="0" y="0"/>
                  </a:moveTo>
                  <a:lnTo>
                    <a:pt x="0" y="53416"/>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91" name="Google Shape;491;p21"/>
            <p:cNvSpPr/>
            <p:nvPr/>
          </p:nvSpPr>
          <p:spPr>
            <a:xfrm>
              <a:off x="12414390" y="1337017"/>
              <a:ext cx="86995" cy="0"/>
            </a:xfrm>
            <a:custGeom>
              <a:rect b="b" l="l" r="r" t="t"/>
              <a:pathLst>
                <a:path extrusionOk="0" h="120000" w="86995">
                  <a:moveTo>
                    <a:pt x="0" y="0"/>
                  </a:moveTo>
                  <a:lnTo>
                    <a:pt x="86868" y="0"/>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92" name="Google Shape;492;p21"/>
            <p:cNvSpPr/>
            <p:nvPr/>
          </p:nvSpPr>
          <p:spPr>
            <a:xfrm>
              <a:off x="14013434" y="1280528"/>
              <a:ext cx="0" cy="140970"/>
            </a:xfrm>
            <a:custGeom>
              <a:rect b="b" l="l" r="r" t="t"/>
              <a:pathLst>
                <a:path extrusionOk="0" h="140969" w="120000">
                  <a:moveTo>
                    <a:pt x="0" y="0"/>
                  </a:moveTo>
                  <a:lnTo>
                    <a:pt x="0" y="140868"/>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93" name="Google Shape;493;p21"/>
            <p:cNvSpPr/>
            <p:nvPr/>
          </p:nvSpPr>
          <p:spPr>
            <a:xfrm>
              <a:off x="6076213" y="5658104"/>
              <a:ext cx="0" cy="86360"/>
            </a:xfrm>
            <a:custGeom>
              <a:rect b="b" l="l" r="r" t="t"/>
              <a:pathLst>
                <a:path extrusionOk="0" h="86360" w="120000">
                  <a:moveTo>
                    <a:pt x="0" y="0"/>
                  </a:moveTo>
                  <a:lnTo>
                    <a:pt x="0" y="86296"/>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94" name="Google Shape;494;p21"/>
            <p:cNvSpPr/>
            <p:nvPr/>
          </p:nvSpPr>
          <p:spPr>
            <a:xfrm>
              <a:off x="6069863" y="5738050"/>
              <a:ext cx="552450" cy="0"/>
            </a:xfrm>
            <a:custGeom>
              <a:rect b="b" l="l" r="r" t="t"/>
              <a:pathLst>
                <a:path extrusionOk="0" h="120000" w="552450">
                  <a:moveTo>
                    <a:pt x="0" y="0"/>
                  </a:moveTo>
                  <a:lnTo>
                    <a:pt x="551954"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95" name="Google Shape;495;p21"/>
            <p:cNvSpPr/>
            <p:nvPr/>
          </p:nvSpPr>
          <p:spPr>
            <a:xfrm>
              <a:off x="6615468" y="5735345"/>
              <a:ext cx="0" cy="876300"/>
            </a:xfrm>
            <a:custGeom>
              <a:rect b="b" l="l" r="r" t="t"/>
              <a:pathLst>
                <a:path extrusionOk="0" h="876300" w="120000">
                  <a:moveTo>
                    <a:pt x="0" y="0"/>
                  </a:moveTo>
                  <a:lnTo>
                    <a:pt x="0" y="875855"/>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96" name="Google Shape;496;p21"/>
            <p:cNvSpPr/>
            <p:nvPr/>
          </p:nvSpPr>
          <p:spPr>
            <a:xfrm>
              <a:off x="6559689" y="5925095"/>
              <a:ext cx="55880" cy="0"/>
            </a:xfrm>
            <a:custGeom>
              <a:rect b="b" l="l" r="r" t="t"/>
              <a:pathLst>
                <a:path extrusionOk="0" h="120000" w="55879">
                  <a:moveTo>
                    <a:pt x="0" y="0"/>
                  </a:moveTo>
                  <a:lnTo>
                    <a:pt x="55778"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97" name="Google Shape;497;p21"/>
            <p:cNvSpPr/>
            <p:nvPr/>
          </p:nvSpPr>
          <p:spPr>
            <a:xfrm>
              <a:off x="6559689" y="6271399"/>
              <a:ext cx="55880" cy="0"/>
            </a:xfrm>
            <a:custGeom>
              <a:rect b="b" l="l" r="r" t="t"/>
              <a:pathLst>
                <a:path extrusionOk="0" h="120000" w="55879">
                  <a:moveTo>
                    <a:pt x="0" y="0"/>
                  </a:moveTo>
                  <a:lnTo>
                    <a:pt x="55778"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98" name="Google Shape;498;p21"/>
            <p:cNvSpPr/>
            <p:nvPr/>
          </p:nvSpPr>
          <p:spPr>
            <a:xfrm>
              <a:off x="6559689" y="6604393"/>
              <a:ext cx="62230" cy="0"/>
            </a:xfrm>
            <a:custGeom>
              <a:rect b="b" l="l" r="r" t="t"/>
              <a:pathLst>
                <a:path extrusionOk="0" h="120000" w="62229">
                  <a:moveTo>
                    <a:pt x="0" y="0"/>
                  </a:moveTo>
                  <a:lnTo>
                    <a:pt x="62128"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499" name="Google Shape;499;p21"/>
            <p:cNvSpPr/>
            <p:nvPr/>
          </p:nvSpPr>
          <p:spPr>
            <a:xfrm>
              <a:off x="6900862" y="3255594"/>
              <a:ext cx="573405" cy="0"/>
            </a:xfrm>
            <a:custGeom>
              <a:rect b="b" l="l" r="r" t="t"/>
              <a:pathLst>
                <a:path extrusionOk="0" h="120000" w="573404">
                  <a:moveTo>
                    <a:pt x="0" y="0"/>
                  </a:moveTo>
                  <a:lnTo>
                    <a:pt x="573239"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00" name="Google Shape;500;p21"/>
            <p:cNvSpPr/>
            <p:nvPr/>
          </p:nvSpPr>
          <p:spPr>
            <a:xfrm>
              <a:off x="7467701" y="3144951"/>
              <a:ext cx="0" cy="117475"/>
            </a:xfrm>
            <a:custGeom>
              <a:rect b="b" l="l" r="r" t="t"/>
              <a:pathLst>
                <a:path extrusionOk="0" h="117475" w="120000">
                  <a:moveTo>
                    <a:pt x="0" y="0"/>
                  </a:moveTo>
                  <a:lnTo>
                    <a:pt x="0" y="116992"/>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01" name="Google Shape;501;p21"/>
            <p:cNvSpPr/>
            <p:nvPr/>
          </p:nvSpPr>
          <p:spPr>
            <a:xfrm>
              <a:off x="6907212" y="3250831"/>
              <a:ext cx="0" cy="6701155"/>
            </a:xfrm>
            <a:custGeom>
              <a:rect b="b" l="l" r="r" t="t"/>
              <a:pathLst>
                <a:path extrusionOk="0" h="6701155" w="120000">
                  <a:moveTo>
                    <a:pt x="0" y="0"/>
                  </a:moveTo>
                  <a:lnTo>
                    <a:pt x="0" y="6700951"/>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02" name="Google Shape;502;p21"/>
            <p:cNvSpPr/>
            <p:nvPr/>
          </p:nvSpPr>
          <p:spPr>
            <a:xfrm>
              <a:off x="6907212" y="3504768"/>
              <a:ext cx="73660" cy="0"/>
            </a:xfrm>
            <a:custGeom>
              <a:rect b="b" l="l" r="r" t="t"/>
              <a:pathLst>
                <a:path extrusionOk="0" h="120000" w="73659">
                  <a:moveTo>
                    <a:pt x="0" y="0"/>
                  </a:moveTo>
                  <a:lnTo>
                    <a:pt x="73355"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03" name="Google Shape;503;p21"/>
            <p:cNvSpPr/>
            <p:nvPr/>
          </p:nvSpPr>
          <p:spPr>
            <a:xfrm>
              <a:off x="6907212" y="3857256"/>
              <a:ext cx="73025" cy="0"/>
            </a:xfrm>
            <a:custGeom>
              <a:rect b="b" l="l" r="r" t="t"/>
              <a:pathLst>
                <a:path extrusionOk="0" h="120000" w="73025">
                  <a:moveTo>
                    <a:pt x="0" y="0"/>
                  </a:moveTo>
                  <a:lnTo>
                    <a:pt x="72440"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04" name="Google Shape;504;p21"/>
            <p:cNvSpPr/>
            <p:nvPr/>
          </p:nvSpPr>
          <p:spPr>
            <a:xfrm>
              <a:off x="6907212" y="4314469"/>
              <a:ext cx="71755" cy="0"/>
            </a:xfrm>
            <a:custGeom>
              <a:rect b="b" l="l" r="r" t="t"/>
              <a:pathLst>
                <a:path extrusionOk="0" h="120000" w="71754">
                  <a:moveTo>
                    <a:pt x="0" y="0"/>
                  </a:moveTo>
                  <a:lnTo>
                    <a:pt x="71132"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05" name="Google Shape;505;p21"/>
            <p:cNvSpPr/>
            <p:nvPr/>
          </p:nvSpPr>
          <p:spPr>
            <a:xfrm>
              <a:off x="6907212" y="4773498"/>
              <a:ext cx="73025" cy="0"/>
            </a:xfrm>
            <a:custGeom>
              <a:rect b="b" l="l" r="r" t="t"/>
              <a:pathLst>
                <a:path extrusionOk="0" h="120000" w="73025">
                  <a:moveTo>
                    <a:pt x="0" y="0"/>
                  </a:moveTo>
                  <a:lnTo>
                    <a:pt x="72440"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06" name="Google Shape;506;p21"/>
            <p:cNvSpPr/>
            <p:nvPr/>
          </p:nvSpPr>
          <p:spPr>
            <a:xfrm>
              <a:off x="6913562" y="5174005"/>
              <a:ext cx="66675" cy="0"/>
            </a:xfrm>
            <a:custGeom>
              <a:rect b="b" l="l" r="r" t="t"/>
              <a:pathLst>
                <a:path extrusionOk="0" h="120000" w="66675">
                  <a:moveTo>
                    <a:pt x="0" y="0"/>
                  </a:moveTo>
                  <a:lnTo>
                    <a:pt x="66090"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07" name="Google Shape;507;p21"/>
            <p:cNvSpPr/>
            <p:nvPr/>
          </p:nvSpPr>
          <p:spPr>
            <a:xfrm>
              <a:off x="6913562" y="5561711"/>
              <a:ext cx="66675" cy="0"/>
            </a:xfrm>
            <a:custGeom>
              <a:rect b="b" l="l" r="r" t="t"/>
              <a:pathLst>
                <a:path extrusionOk="0" h="120000" w="66675">
                  <a:moveTo>
                    <a:pt x="0" y="0"/>
                  </a:moveTo>
                  <a:lnTo>
                    <a:pt x="66090"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08" name="Google Shape;508;p21"/>
            <p:cNvSpPr/>
            <p:nvPr/>
          </p:nvSpPr>
          <p:spPr>
            <a:xfrm>
              <a:off x="6907212" y="7021131"/>
              <a:ext cx="73025" cy="0"/>
            </a:xfrm>
            <a:custGeom>
              <a:rect b="b" l="l" r="r" t="t"/>
              <a:pathLst>
                <a:path extrusionOk="0" h="120000" w="73025">
                  <a:moveTo>
                    <a:pt x="0" y="0"/>
                  </a:moveTo>
                  <a:lnTo>
                    <a:pt x="72720"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09" name="Google Shape;509;p21"/>
            <p:cNvSpPr/>
            <p:nvPr/>
          </p:nvSpPr>
          <p:spPr>
            <a:xfrm>
              <a:off x="6913562" y="7397877"/>
              <a:ext cx="66675" cy="0"/>
            </a:xfrm>
            <a:custGeom>
              <a:rect b="b" l="l" r="r" t="t"/>
              <a:pathLst>
                <a:path extrusionOk="0" h="120000" w="66675">
                  <a:moveTo>
                    <a:pt x="0" y="0"/>
                  </a:moveTo>
                  <a:lnTo>
                    <a:pt x="66370"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10" name="Google Shape;510;p21"/>
            <p:cNvSpPr/>
            <p:nvPr/>
          </p:nvSpPr>
          <p:spPr>
            <a:xfrm>
              <a:off x="10591406" y="3309886"/>
              <a:ext cx="942340" cy="397510"/>
            </a:xfrm>
            <a:custGeom>
              <a:rect b="b" l="l" r="r" t="t"/>
              <a:pathLst>
                <a:path extrusionOk="0" h="397510" w="942340">
                  <a:moveTo>
                    <a:pt x="941819" y="0"/>
                  </a:moveTo>
                  <a:lnTo>
                    <a:pt x="0" y="0"/>
                  </a:lnTo>
                  <a:lnTo>
                    <a:pt x="0" y="397382"/>
                  </a:lnTo>
                  <a:lnTo>
                    <a:pt x="941819" y="397382"/>
                  </a:lnTo>
                  <a:lnTo>
                    <a:pt x="941819" y="0"/>
                  </a:lnTo>
                  <a:close/>
                </a:path>
              </a:pathLst>
            </a:custGeom>
            <a:solidFill>
              <a:srgbClr val="D9DD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11" name="Google Shape;511;p21"/>
            <p:cNvSpPr/>
            <p:nvPr/>
          </p:nvSpPr>
          <p:spPr>
            <a:xfrm>
              <a:off x="10591406" y="3309886"/>
              <a:ext cx="942340" cy="397510"/>
            </a:xfrm>
            <a:custGeom>
              <a:rect b="b" l="l" r="r" t="t"/>
              <a:pathLst>
                <a:path extrusionOk="0" h="397510" w="942340">
                  <a:moveTo>
                    <a:pt x="0" y="397382"/>
                  </a:moveTo>
                  <a:lnTo>
                    <a:pt x="941819" y="397382"/>
                  </a:lnTo>
                  <a:lnTo>
                    <a:pt x="941819" y="0"/>
                  </a:lnTo>
                  <a:lnTo>
                    <a:pt x="0" y="0"/>
                  </a:lnTo>
                  <a:lnTo>
                    <a:pt x="0" y="397382"/>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512" name="Google Shape;512;p21"/>
          <p:cNvSpPr txBox="1"/>
          <p:nvPr/>
        </p:nvSpPr>
        <p:spPr>
          <a:xfrm>
            <a:off x="5595092" y="1639385"/>
            <a:ext cx="454500" cy="144000"/>
          </a:xfrm>
          <a:prstGeom prst="rect">
            <a:avLst/>
          </a:prstGeom>
          <a:noFill/>
          <a:ln>
            <a:noFill/>
          </a:ln>
        </p:spPr>
        <p:txBody>
          <a:bodyPr anchorCtr="0" anchor="t" bIns="0" lIns="0" spcFirstLastPara="1" rIns="0" wrap="square" tIns="9125">
            <a:spAutoFit/>
          </a:bodyPr>
          <a:lstStyle/>
          <a:p>
            <a:pPr indent="0" lvl="0" marL="12700" marR="0" rtl="0" algn="ctr">
              <a:lnSpc>
                <a:spcPct val="116666"/>
              </a:lnSpc>
              <a:spcBef>
                <a:spcPts val="0"/>
              </a:spcBef>
              <a:spcAft>
                <a:spcPts val="0"/>
              </a:spcAft>
              <a:buNone/>
            </a:pPr>
            <a:r>
              <a:rPr lang="en" sz="300">
                <a:solidFill>
                  <a:srgbClr val="231F20"/>
                </a:solidFill>
                <a:latin typeface="Verdana"/>
                <a:ea typeface="Verdana"/>
                <a:cs typeface="Verdana"/>
                <a:sym typeface="Verdana"/>
              </a:rPr>
              <a:t>Office of Minority and Women-Owned Business Enterprises</a:t>
            </a:r>
            <a:endParaRPr sz="300">
              <a:latin typeface="Verdana"/>
              <a:ea typeface="Verdana"/>
              <a:cs typeface="Verdana"/>
              <a:sym typeface="Verdana"/>
            </a:endParaRPr>
          </a:p>
        </p:txBody>
      </p:sp>
      <p:grpSp>
        <p:nvGrpSpPr>
          <p:cNvPr id="513" name="Google Shape;513;p21"/>
          <p:cNvGrpSpPr/>
          <p:nvPr/>
        </p:nvGrpSpPr>
        <p:grpSpPr>
          <a:xfrm>
            <a:off x="3632033" y="392664"/>
            <a:ext cx="3743593" cy="4475052"/>
            <a:chOff x="6900862" y="802779"/>
            <a:chExt cx="7112826" cy="9148995"/>
          </a:xfrm>
        </p:grpSpPr>
        <p:sp>
          <p:nvSpPr>
            <p:cNvPr id="514" name="Google Shape;514;p21"/>
            <p:cNvSpPr/>
            <p:nvPr/>
          </p:nvSpPr>
          <p:spPr>
            <a:xfrm>
              <a:off x="6907212" y="7749882"/>
              <a:ext cx="74295" cy="0"/>
            </a:xfrm>
            <a:custGeom>
              <a:rect b="b" l="l" r="r" t="t"/>
              <a:pathLst>
                <a:path extrusionOk="0" h="120000" w="74295">
                  <a:moveTo>
                    <a:pt x="0" y="0"/>
                  </a:moveTo>
                  <a:lnTo>
                    <a:pt x="74028"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15" name="Google Shape;515;p21"/>
            <p:cNvSpPr/>
            <p:nvPr/>
          </p:nvSpPr>
          <p:spPr>
            <a:xfrm>
              <a:off x="6900862" y="8092782"/>
              <a:ext cx="81915" cy="0"/>
            </a:xfrm>
            <a:custGeom>
              <a:rect b="b" l="l" r="r" t="t"/>
              <a:pathLst>
                <a:path extrusionOk="0" h="120000" w="81915">
                  <a:moveTo>
                    <a:pt x="0" y="0"/>
                  </a:moveTo>
                  <a:lnTo>
                    <a:pt x="81292"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16" name="Google Shape;516;p21"/>
            <p:cNvSpPr/>
            <p:nvPr/>
          </p:nvSpPr>
          <p:spPr>
            <a:xfrm>
              <a:off x="7494701" y="5687453"/>
              <a:ext cx="0" cy="79375"/>
            </a:xfrm>
            <a:custGeom>
              <a:rect b="b" l="l" r="r" t="t"/>
              <a:pathLst>
                <a:path extrusionOk="0" h="79375" w="120000">
                  <a:moveTo>
                    <a:pt x="0" y="0"/>
                  </a:moveTo>
                  <a:lnTo>
                    <a:pt x="0" y="78854"/>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17" name="Google Shape;517;p21"/>
            <p:cNvSpPr/>
            <p:nvPr/>
          </p:nvSpPr>
          <p:spPr>
            <a:xfrm>
              <a:off x="7488351" y="5759958"/>
              <a:ext cx="548005" cy="0"/>
            </a:xfrm>
            <a:custGeom>
              <a:rect b="b" l="l" r="r" t="t"/>
              <a:pathLst>
                <a:path extrusionOk="0" h="120000" w="548004">
                  <a:moveTo>
                    <a:pt x="0" y="0"/>
                  </a:moveTo>
                  <a:lnTo>
                    <a:pt x="547382"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18" name="Google Shape;518;p21"/>
            <p:cNvSpPr/>
            <p:nvPr/>
          </p:nvSpPr>
          <p:spPr>
            <a:xfrm>
              <a:off x="8035734" y="5753608"/>
              <a:ext cx="0" cy="911225"/>
            </a:xfrm>
            <a:custGeom>
              <a:rect b="b" l="l" r="r" t="t"/>
              <a:pathLst>
                <a:path extrusionOk="0" h="911225" w="120000">
                  <a:moveTo>
                    <a:pt x="0" y="0"/>
                  </a:moveTo>
                  <a:lnTo>
                    <a:pt x="0" y="910907"/>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19" name="Google Shape;519;p21"/>
            <p:cNvSpPr/>
            <p:nvPr/>
          </p:nvSpPr>
          <p:spPr>
            <a:xfrm>
              <a:off x="7981327" y="5945809"/>
              <a:ext cx="54610" cy="0"/>
            </a:xfrm>
            <a:custGeom>
              <a:rect b="b" l="l" r="r" t="t"/>
              <a:pathLst>
                <a:path extrusionOk="0" h="120000" w="54609">
                  <a:moveTo>
                    <a:pt x="0" y="0"/>
                  </a:moveTo>
                  <a:lnTo>
                    <a:pt x="54406"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20" name="Google Shape;520;p21"/>
            <p:cNvSpPr/>
            <p:nvPr/>
          </p:nvSpPr>
          <p:spPr>
            <a:xfrm>
              <a:off x="7981327" y="6286830"/>
              <a:ext cx="54610" cy="0"/>
            </a:xfrm>
            <a:custGeom>
              <a:rect b="b" l="l" r="r" t="t"/>
              <a:pathLst>
                <a:path extrusionOk="0" h="120000" w="54609">
                  <a:moveTo>
                    <a:pt x="0" y="0"/>
                  </a:moveTo>
                  <a:lnTo>
                    <a:pt x="54406"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21" name="Google Shape;521;p21"/>
            <p:cNvSpPr/>
            <p:nvPr/>
          </p:nvSpPr>
          <p:spPr>
            <a:xfrm>
              <a:off x="7981327" y="6658127"/>
              <a:ext cx="54610" cy="0"/>
            </a:xfrm>
            <a:custGeom>
              <a:rect b="b" l="l" r="r" t="t"/>
              <a:pathLst>
                <a:path extrusionOk="0" h="120000" w="54609">
                  <a:moveTo>
                    <a:pt x="0" y="0"/>
                  </a:moveTo>
                  <a:lnTo>
                    <a:pt x="54406"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22" name="Google Shape;522;p21"/>
            <p:cNvSpPr/>
            <p:nvPr/>
          </p:nvSpPr>
          <p:spPr>
            <a:xfrm>
              <a:off x="8727224" y="2683268"/>
              <a:ext cx="2895600" cy="0"/>
            </a:xfrm>
            <a:custGeom>
              <a:rect b="b" l="l" r="r" t="t"/>
              <a:pathLst>
                <a:path extrusionOk="0" h="120000" w="2895600">
                  <a:moveTo>
                    <a:pt x="0" y="0"/>
                  </a:moveTo>
                  <a:lnTo>
                    <a:pt x="2895092"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23" name="Google Shape;523;p21"/>
            <p:cNvSpPr/>
            <p:nvPr/>
          </p:nvSpPr>
          <p:spPr>
            <a:xfrm>
              <a:off x="9871836" y="2683268"/>
              <a:ext cx="0" cy="137160"/>
            </a:xfrm>
            <a:custGeom>
              <a:rect b="b" l="l" r="r" t="t"/>
              <a:pathLst>
                <a:path extrusionOk="0" h="137160" w="120000">
                  <a:moveTo>
                    <a:pt x="0" y="0"/>
                  </a:moveTo>
                  <a:lnTo>
                    <a:pt x="0" y="136728"/>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24" name="Google Shape;524;p21"/>
            <p:cNvSpPr/>
            <p:nvPr/>
          </p:nvSpPr>
          <p:spPr>
            <a:xfrm>
              <a:off x="6918858" y="9951774"/>
              <a:ext cx="97155" cy="0"/>
            </a:xfrm>
            <a:custGeom>
              <a:rect b="b" l="l" r="r" t="t"/>
              <a:pathLst>
                <a:path extrusionOk="0" h="120000" w="97154">
                  <a:moveTo>
                    <a:pt x="0" y="0"/>
                  </a:moveTo>
                  <a:lnTo>
                    <a:pt x="96735"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25" name="Google Shape;525;p21"/>
            <p:cNvSpPr/>
            <p:nvPr/>
          </p:nvSpPr>
          <p:spPr>
            <a:xfrm>
              <a:off x="6907212" y="8469655"/>
              <a:ext cx="89535" cy="0"/>
            </a:xfrm>
            <a:custGeom>
              <a:rect b="b" l="l" r="r" t="t"/>
              <a:pathLst>
                <a:path extrusionOk="0" h="120000" w="89534">
                  <a:moveTo>
                    <a:pt x="0" y="0"/>
                  </a:moveTo>
                  <a:lnTo>
                    <a:pt x="89369"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26" name="Google Shape;526;p21"/>
            <p:cNvSpPr/>
            <p:nvPr/>
          </p:nvSpPr>
          <p:spPr>
            <a:xfrm>
              <a:off x="6907212" y="8869222"/>
              <a:ext cx="89535" cy="0"/>
            </a:xfrm>
            <a:custGeom>
              <a:rect b="b" l="l" r="r" t="t"/>
              <a:pathLst>
                <a:path extrusionOk="0" h="120000" w="89534">
                  <a:moveTo>
                    <a:pt x="0" y="0"/>
                  </a:moveTo>
                  <a:lnTo>
                    <a:pt x="89369"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27" name="Google Shape;527;p21"/>
            <p:cNvSpPr/>
            <p:nvPr/>
          </p:nvSpPr>
          <p:spPr>
            <a:xfrm>
              <a:off x="6907212" y="9251928"/>
              <a:ext cx="90805" cy="0"/>
            </a:xfrm>
            <a:custGeom>
              <a:rect b="b" l="l" r="r" t="t"/>
              <a:pathLst>
                <a:path extrusionOk="0" h="120000" w="90804">
                  <a:moveTo>
                    <a:pt x="0" y="0"/>
                  </a:moveTo>
                  <a:lnTo>
                    <a:pt x="9056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28" name="Google Shape;528;p21"/>
            <p:cNvSpPr/>
            <p:nvPr/>
          </p:nvSpPr>
          <p:spPr>
            <a:xfrm>
              <a:off x="6907212" y="9613792"/>
              <a:ext cx="90805" cy="0"/>
            </a:xfrm>
            <a:custGeom>
              <a:rect b="b" l="l" r="r" t="t"/>
              <a:pathLst>
                <a:path extrusionOk="0" h="120000" w="90804">
                  <a:moveTo>
                    <a:pt x="0" y="0"/>
                  </a:moveTo>
                  <a:lnTo>
                    <a:pt x="90385"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29" name="Google Shape;529;p21"/>
            <p:cNvSpPr/>
            <p:nvPr/>
          </p:nvSpPr>
          <p:spPr>
            <a:xfrm>
              <a:off x="8733154" y="2676918"/>
              <a:ext cx="0" cy="140335"/>
            </a:xfrm>
            <a:custGeom>
              <a:rect b="b" l="l" r="r" t="t"/>
              <a:pathLst>
                <a:path extrusionOk="0" h="140335" w="120000">
                  <a:moveTo>
                    <a:pt x="0" y="0"/>
                  </a:moveTo>
                  <a:lnTo>
                    <a:pt x="0" y="140335"/>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30" name="Google Shape;530;p21"/>
            <p:cNvSpPr/>
            <p:nvPr/>
          </p:nvSpPr>
          <p:spPr>
            <a:xfrm>
              <a:off x="8733574" y="3219589"/>
              <a:ext cx="0" cy="86360"/>
            </a:xfrm>
            <a:custGeom>
              <a:rect b="b" l="l" r="r" t="t"/>
              <a:pathLst>
                <a:path extrusionOk="0" h="86360" w="120000">
                  <a:moveTo>
                    <a:pt x="0" y="0"/>
                  </a:moveTo>
                  <a:lnTo>
                    <a:pt x="0" y="8594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31" name="Google Shape;531;p21"/>
            <p:cNvSpPr/>
            <p:nvPr/>
          </p:nvSpPr>
          <p:spPr>
            <a:xfrm>
              <a:off x="8212035" y="3299180"/>
              <a:ext cx="528320" cy="0"/>
            </a:xfrm>
            <a:custGeom>
              <a:rect b="b" l="l" r="r" t="t"/>
              <a:pathLst>
                <a:path extrusionOk="0" h="120000" w="528320">
                  <a:moveTo>
                    <a:pt x="0" y="0"/>
                  </a:moveTo>
                  <a:lnTo>
                    <a:pt x="527888"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32" name="Google Shape;532;p21"/>
            <p:cNvSpPr/>
            <p:nvPr/>
          </p:nvSpPr>
          <p:spPr>
            <a:xfrm>
              <a:off x="8218385" y="3292830"/>
              <a:ext cx="0" cy="226695"/>
            </a:xfrm>
            <a:custGeom>
              <a:rect b="b" l="l" r="r" t="t"/>
              <a:pathLst>
                <a:path extrusionOk="0" h="226695" w="120000">
                  <a:moveTo>
                    <a:pt x="0" y="0"/>
                  </a:moveTo>
                  <a:lnTo>
                    <a:pt x="0" y="226225"/>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33" name="Google Shape;533;p21"/>
            <p:cNvSpPr/>
            <p:nvPr/>
          </p:nvSpPr>
          <p:spPr>
            <a:xfrm>
              <a:off x="8218385" y="3512705"/>
              <a:ext cx="48895" cy="0"/>
            </a:xfrm>
            <a:custGeom>
              <a:rect b="b" l="l" r="r" t="t"/>
              <a:pathLst>
                <a:path extrusionOk="0" h="120000" w="48895">
                  <a:moveTo>
                    <a:pt x="0" y="0"/>
                  </a:moveTo>
                  <a:lnTo>
                    <a:pt x="48895"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34" name="Google Shape;534;p21"/>
            <p:cNvSpPr/>
            <p:nvPr/>
          </p:nvSpPr>
          <p:spPr>
            <a:xfrm>
              <a:off x="8734844" y="3655034"/>
              <a:ext cx="0" cy="87630"/>
            </a:xfrm>
            <a:custGeom>
              <a:rect b="b" l="l" r="r" t="t"/>
              <a:pathLst>
                <a:path extrusionOk="0" h="87629" w="120000">
                  <a:moveTo>
                    <a:pt x="0" y="0"/>
                  </a:moveTo>
                  <a:lnTo>
                    <a:pt x="0" y="87122"/>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35" name="Google Shape;535;p21"/>
            <p:cNvSpPr/>
            <p:nvPr/>
          </p:nvSpPr>
          <p:spPr>
            <a:xfrm>
              <a:off x="8734844" y="3735806"/>
              <a:ext cx="542925" cy="0"/>
            </a:xfrm>
            <a:custGeom>
              <a:rect b="b" l="l" r="r" t="t"/>
              <a:pathLst>
                <a:path extrusionOk="0" h="120000" w="542925">
                  <a:moveTo>
                    <a:pt x="0" y="0"/>
                  </a:moveTo>
                  <a:lnTo>
                    <a:pt x="542836"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36" name="Google Shape;536;p21"/>
            <p:cNvSpPr/>
            <p:nvPr/>
          </p:nvSpPr>
          <p:spPr>
            <a:xfrm>
              <a:off x="9271292" y="3729456"/>
              <a:ext cx="0" cy="1408430"/>
            </a:xfrm>
            <a:custGeom>
              <a:rect b="b" l="l" r="r" t="t"/>
              <a:pathLst>
                <a:path extrusionOk="0" h="1408429" w="120000">
                  <a:moveTo>
                    <a:pt x="0" y="0"/>
                  </a:moveTo>
                  <a:lnTo>
                    <a:pt x="0" y="140782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37" name="Google Shape;537;p21"/>
            <p:cNvSpPr/>
            <p:nvPr/>
          </p:nvSpPr>
          <p:spPr>
            <a:xfrm>
              <a:off x="9202712" y="3957129"/>
              <a:ext cx="68580" cy="0"/>
            </a:xfrm>
            <a:custGeom>
              <a:rect b="b" l="l" r="r" t="t"/>
              <a:pathLst>
                <a:path extrusionOk="0" h="120000" w="68579">
                  <a:moveTo>
                    <a:pt x="0" y="0"/>
                  </a:moveTo>
                  <a:lnTo>
                    <a:pt x="68580"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38" name="Google Shape;538;p21"/>
            <p:cNvSpPr/>
            <p:nvPr/>
          </p:nvSpPr>
          <p:spPr>
            <a:xfrm>
              <a:off x="9202712" y="4343171"/>
              <a:ext cx="68580" cy="0"/>
            </a:xfrm>
            <a:custGeom>
              <a:rect b="b" l="l" r="r" t="t"/>
              <a:pathLst>
                <a:path extrusionOk="0" h="120000" w="68579">
                  <a:moveTo>
                    <a:pt x="0" y="0"/>
                  </a:moveTo>
                  <a:lnTo>
                    <a:pt x="68580"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39" name="Google Shape;539;p21"/>
            <p:cNvSpPr/>
            <p:nvPr/>
          </p:nvSpPr>
          <p:spPr>
            <a:xfrm>
              <a:off x="9203093" y="4731232"/>
              <a:ext cx="68580" cy="0"/>
            </a:xfrm>
            <a:custGeom>
              <a:rect b="b" l="l" r="r" t="t"/>
              <a:pathLst>
                <a:path extrusionOk="0" h="120000" w="68579">
                  <a:moveTo>
                    <a:pt x="0" y="0"/>
                  </a:moveTo>
                  <a:lnTo>
                    <a:pt x="68199"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40" name="Google Shape;540;p21"/>
            <p:cNvSpPr/>
            <p:nvPr/>
          </p:nvSpPr>
          <p:spPr>
            <a:xfrm>
              <a:off x="9202712" y="5130876"/>
              <a:ext cx="68580" cy="0"/>
            </a:xfrm>
            <a:custGeom>
              <a:rect b="b" l="l" r="r" t="t"/>
              <a:pathLst>
                <a:path extrusionOk="0" h="120000" w="68579">
                  <a:moveTo>
                    <a:pt x="0" y="0"/>
                  </a:moveTo>
                  <a:lnTo>
                    <a:pt x="68580"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41" name="Google Shape;541;p21"/>
            <p:cNvSpPr/>
            <p:nvPr/>
          </p:nvSpPr>
          <p:spPr>
            <a:xfrm>
              <a:off x="9766909" y="2512415"/>
              <a:ext cx="0" cy="172085"/>
            </a:xfrm>
            <a:custGeom>
              <a:rect b="b" l="l" r="r" t="t"/>
              <a:pathLst>
                <a:path extrusionOk="0" h="172085" w="120000">
                  <a:moveTo>
                    <a:pt x="0" y="0"/>
                  </a:moveTo>
                  <a:lnTo>
                    <a:pt x="0" y="172059"/>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42" name="Google Shape;542;p21"/>
            <p:cNvSpPr/>
            <p:nvPr/>
          </p:nvSpPr>
          <p:spPr>
            <a:xfrm>
              <a:off x="14013688" y="802779"/>
              <a:ext cx="0" cy="50165"/>
            </a:xfrm>
            <a:custGeom>
              <a:rect b="b" l="l" r="r" t="t"/>
              <a:pathLst>
                <a:path extrusionOk="0" h="50165" w="120000">
                  <a:moveTo>
                    <a:pt x="0" y="0"/>
                  </a:moveTo>
                  <a:lnTo>
                    <a:pt x="0" y="49809"/>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43" name="Google Shape;543;p21"/>
            <p:cNvSpPr/>
            <p:nvPr/>
          </p:nvSpPr>
          <p:spPr>
            <a:xfrm>
              <a:off x="11615966" y="2676918"/>
              <a:ext cx="0" cy="2887980"/>
            </a:xfrm>
            <a:custGeom>
              <a:rect b="b" l="l" r="r" t="t"/>
              <a:pathLst>
                <a:path extrusionOk="0" h="2887979" w="120000">
                  <a:moveTo>
                    <a:pt x="0" y="0"/>
                  </a:moveTo>
                  <a:lnTo>
                    <a:pt x="0" y="2887611"/>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44" name="Google Shape;544;p21"/>
            <p:cNvSpPr/>
            <p:nvPr/>
          </p:nvSpPr>
          <p:spPr>
            <a:xfrm>
              <a:off x="11533238" y="3020199"/>
              <a:ext cx="83185" cy="0"/>
            </a:xfrm>
            <a:custGeom>
              <a:rect b="b" l="l" r="r" t="t"/>
              <a:pathLst>
                <a:path extrusionOk="0" h="120000" w="83184">
                  <a:moveTo>
                    <a:pt x="0" y="0"/>
                  </a:moveTo>
                  <a:lnTo>
                    <a:pt x="8272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45" name="Google Shape;545;p21"/>
            <p:cNvSpPr/>
            <p:nvPr/>
          </p:nvSpPr>
          <p:spPr>
            <a:xfrm>
              <a:off x="11533238" y="3949217"/>
              <a:ext cx="83185" cy="0"/>
            </a:xfrm>
            <a:custGeom>
              <a:rect b="b" l="l" r="r" t="t"/>
              <a:pathLst>
                <a:path extrusionOk="0" h="120000" w="83184">
                  <a:moveTo>
                    <a:pt x="0" y="0"/>
                  </a:moveTo>
                  <a:lnTo>
                    <a:pt x="8272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46" name="Google Shape;546;p21"/>
            <p:cNvSpPr/>
            <p:nvPr/>
          </p:nvSpPr>
          <p:spPr>
            <a:xfrm>
              <a:off x="11533238" y="3508476"/>
              <a:ext cx="83185" cy="0"/>
            </a:xfrm>
            <a:custGeom>
              <a:rect b="b" l="l" r="r" t="t"/>
              <a:pathLst>
                <a:path extrusionOk="0" h="120000" w="83184">
                  <a:moveTo>
                    <a:pt x="0" y="0"/>
                  </a:moveTo>
                  <a:lnTo>
                    <a:pt x="8272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47" name="Google Shape;547;p21"/>
            <p:cNvSpPr/>
            <p:nvPr/>
          </p:nvSpPr>
          <p:spPr>
            <a:xfrm>
              <a:off x="11533238" y="5178653"/>
              <a:ext cx="83185" cy="0"/>
            </a:xfrm>
            <a:custGeom>
              <a:rect b="b" l="l" r="r" t="t"/>
              <a:pathLst>
                <a:path extrusionOk="0" h="120000" w="83184">
                  <a:moveTo>
                    <a:pt x="0" y="0"/>
                  </a:moveTo>
                  <a:lnTo>
                    <a:pt x="8272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48" name="Google Shape;548;p21"/>
            <p:cNvSpPr/>
            <p:nvPr/>
          </p:nvSpPr>
          <p:spPr>
            <a:xfrm>
              <a:off x="11533238" y="4789030"/>
              <a:ext cx="83185" cy="0"/>
            </a:xfrm>
            <a:custGeom>
              <a:rect b="b" l="l" r="r" t="t"/>
              <a:pathLst>
                <a:path extrusionOk="0" h="120000" w="83184">
                  <a:moveTo>
                    <a:pt x="0" y="0"/>
                  </a:moveTo>
                  <a:lnTo>
                    <a:pt x="8272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49" name="Google Shape;549;p21"/>
            <p:cNvSpPr/>
            <p:nvPr/>
          </p:nvSpPr>
          <p:spPr>
            <a:xfrm>
              <a:off x="11533238" y="5564530"/>
              <a:ext cx="89535" cy="0"/>
            </a:xfrm>
            <a:custGeom>
              <a:rect b="b" l="l" r="r" t="t"/>
              <a:pathLst>
                <a:path extrusionOk="0" h="120000" w="89534">
                  <a:moveTo>
                    <a:pt x="0" y="0"/>
                  </a:moveTo>
                  <a:lnTo>
                    <a:pt x="8907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50" name="Google Shape;550;p21"/>
            <p:cNvSpPr/>
            <p:nvPr/>
          </p:nvSpPr>
          <p:spPr>
            <a:xfrm>
              <a:off x="10534040" y="5793016"/>
              <a:ext cx="0" cy="519430"/>
            </a:xfrm>
            <a:custGeom>
              <a:rect b="b" l="l" r="r" t="t"/>
              <a:pathLst>
                <a:path extrusionOk="0" h="519429" w="120000">
                  <a:moveTo>
                    <a:pt x="0" y="0"/>
                  </a:moveTo>
                  <a:lnTo>
                    <a:pt x="0" y="518909"/>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51" name="Google Shape;551;p21"/>
            <p:cNvSpPr/>
            <p:nvPr/>
          </p:nvSpPr>
          <p:spPr>
            <a:xfrm>
              <a:off x="10527690" y="5793016"/>
              <a:ext cx="537845" cy="0"/>
            </a:xfrm>
            <a:custGeom>
              <a:rect b="b" l="l" r="r" t="t"/>
              <a:pathLst>
                <a:path extrusionOk="0" h="120000" w="537845">
                  <a:moveTo>
                    <a:pt x="0" y="0"/>
                  </a:moveTo>
                  <a:lnTo>
                    <a:pt x="537324"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52" name="Google Shape;552;p21"/>
            <p:cNvSpPr/>
            <p:nvPr/>
          </p:nvSpPr>
          <p:spPr>
            <a:xfrm>
              <a:off x="11058613" y="5706719"/>
              <a:ext cx="0" cy="91440"/>
            </a:xfrm>
            <a:custGeom>
              <a:rect b="b" l="l" r="r" t="t"/>
              <a:pathLst>
                <a:path extrusionOk="0" h="91439" w="120000">
                  <a:moveTo>
                    <a:pt x="0" y="0"/>
                  </a:moveTo>
                  <a:lnTo>
                    <a:pt x="0" y="91033"/>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53" name="Google Shape;553;p21"/>
            <p:cNvSpPr/>
            <p:nvPr/>
          </p:nvSpPr>
          <p:spPr>
            <a:xfrm>
              <a:off x="10534040" y="6001664"/>
              <a:ext cx="55880" cy="0"/>
            </a:xfrm>
            <a:custGeom>
              <a:rect b="b" l="l" r="r" t="t"/>
              <a:pathLst>
                <a:path extrusionOk="0" h="120000" w="55879">
                  <a:moveTo>
                    <a:pt x="0" y="0"/>
                  </a:moveTo>
                  <a:lnTo>
                    <a:pt x="55486"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54" name="Google Shape;554;p21"/>
            <p:cNvSpPr/>
            <p:nvPr/>
          </p:nvSpPr>
          <p:spPr>
            <a:xfrm>
              <a:off x="10527690" y="6306451"/>
              <a:ext cx="62230" cy="0"/>
            </a:xfrm>
            <a:custGeom>
              <a:rect b="b" l="l" r="r" t="t"/>
              <a:pathLst>
                <a:path extrusionOk="0" h="120000" w="62229">
                  <a:moveTo>
                    <a:pt x="0" y="0"/>
                  </a:moveTo>
                  <a:lnTo>
                    <a:pt x="61836"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55" name="Google Shape;555;p21"/>
            <p:cNvSpPr/>
            <p:nvPr/>
          </p:nvSpPr>
          <p:spPr>
            <a:xfrm>
              <a:off x="12327699" y="2599715"/>
              <a:ext cx="0" cy="140970"/>
            </a:xfrm>
            <a:custGeom>
              <a:rect b="b" l="l" r="r" t="t"/>
              <a:pathLst>
                <a:path extrusionOk="0" h="140969" w="120000">
                  <a:moveTo>
                    <a:pt x="0" y="0"/>
                  </a:moveTo>
                  <a:lnTo>
                    <a:pt x="0" y="140716"/>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56" name="Google Shape;556;p21"/>
            <p:cNvSpPr/>
            <p:nvPr/>
          </p:nvSpPr>
          <p:spPr>
            <a:xfrm>
              <a:off x="12390704" y="1967636"/>
              <a:ext cx="0" cy="146685"/>
            </a:xfrm>
            <a:custGeom>
              <a:rect b="b" l="l" r="r" t="t"/>
              <a:pathLst>
                <a:path extrusionOk="0" h="146685" w="120000">
                  <a:moveTo>
                    <a:pt x="0" y="0"/>
                  </a:moveTo>
                  <a:lnTo>
                    <a:pt x="0" y="14610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57" name="Google Shape;557;p21"/>
            <p:cNvSpPr/>
            <p:nvPr/>
          </p:nvSpPr>
          <p:spPr>
            <a:xfrm>
              <a:off x="12314999" y="3247466"/>
              <a:ext cx="578485" cy="0"/>
            </a:xfrm>
            <a:custGeom>
              <a:rect b="b" l="l" r="r" t="t"/>
              <a:pathLst>
                <a:path extrusionOk="0" h="120000" w="578484">
                  <a:moveTo>
                    <a:pt x="0" y="0"/>
                  </a:moveTo>
                  <a:lnTo>
                    <a:pt x="578434"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58" name="Google Shape;558;p21"/>
            <p:cNvSpPr/>
            <p:nvPr/>
          </p:nvSpPr>
          <p:spPr>
            <a:xfrm>
              <a:off x="12330112" y="3628580"/>
              <a:ext cx="0" cy="111125"/>
            </a:xfrm>
            <a:custGeom>
              <a:rect b="b" l="l" r="r" t="t"/>
              <a:pathLst>
                <a:path extrusionOk="0" h="111125" w="120000">
                  <a:moveTo>
                    <a:pt x="0" y="0"/>
                  </a:moveTo>
                  <a:lnTo>
                    <a:pt x="0" y="110871"/>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59" name="Google Shape;559;p21"/>
            <p:cNvSpPr/>
            <p:nvPr/>
          </p:nvSpPr>
          <p:spPr>
            <a:xfrm>
              <a:off x="11849417" y="5330926"/>
              <a:ext cx="969644" cy="283845"/>
            </a:xfrm>
            <a:custGeom>
              <a:rect b="b" l="l" r="r" t="t"/>
              <a:pathLst>
                <a:path extrusionOk="0" h="283845" w="969645">
                  <a:moveTo>
                    <a:pt x="969264" y="0"/>
                  </a:moveTo>
                  <a:lnTo>
                    <a:pt x="0" y="0"/>
                  </a:lnTo>
                  <a:lnTo>
                    <a:pt x="0" y="283565"/>
                  </a:lnTo>
                  <a:lnTo>
                    <a:pt x="969264" y="283565"/>
                  </a:lnTo>
                  <a:lnTo>
                    <a:pt x="969264" y="0"/>
                  </a:lnTo>
                  <a:close/>
                </a:path>
              </a:pathLst>
            </a:custGeom>
            <a:solidFill>
              <a:srgbClr val="CCE6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60" name="Google Shape;560;p21"/>
            <p:cNvSpPr/>
            <p:nvPr/>
          </p:nvSpPr>
          <p:spPr>
            <a:xfrm>
              <a:off x="11849417" y="5330926"/>
              <a:ext cx="969644" cy="283845"/>
            </a:xfrm>
            <a:custGeom>
              <a:rect b="b" l="l" r="r" t="t"/>
              <a:pathLst>
                <a:path extrusionOk="0" h="283845" w="969645">
                  <a:moveTo>
                    <a:pt x="0" y="283565"/>
                  </a:moveTo>
                  <a:lnTo>
                    <a:pt x="969264" y="283565"/>
                  </a:lnTo>
                  <a:lnTo>
                    <a:pt x="969264" y="0"/>
                  </a:lnTo>
                  <a:lnTo>
                    <a:pt x="0" y="0"/>
                  </a:lnTo>
                  <a:lnTo>
                    <a:pt x="0" y="283565"/>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61" name="Google Shape;561;p21"/>
            <p:cNvSpPr/>
            <p:nvPr/>
          </p:nvSpPr>
          <p:spPr>
            <a:xfrm>
              <a:off x="11849417" y="5663920"/>
              <a:ext cx="969644" cy="278765"/>
            </a:xfrm>
            <a:custGeom>
              <a:rect b="b" l="l" r="r" t="t"/>
              <a:pathLst>
                <a:path extrusionOk="0" h="278764" w="969645">
                  <a:moveTo>
                    <a:pt x="969264" y="0"/>
                  </a:moveTo>
                  <a:lnTo>
                    <a:pt x="0" y="0"/>
                  </a:lnTo>
                  <a:lnTo>
                    <a:pt x="0" y="278320"/>
                  </a:lnTo>
                  <a:lnTo>
                    <a:pt x="969264" y="278320"/>
                  </a:lnTo>
                  <a:lnTo>
                    <a:pt x="969264" y="0"/>
                  </a:lnTo>
                  <a:close/>
                </a:path>
              </a:pathLst>
            </a:custGeom>
            <a:solidFill>
              <a:srgbClr val="CCE6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62" name="Google Shape;562;p21"/>
            <p:cNvSpPr/>
            <p:nvPr/>
          </p:nvSpPr>
          <p:spPr>
            <a:xfrm>
              <a:off x="11849417" y="5663920"/>
              <a:ext cx="969644" cy="278765"/>
            </a:xfrm>
            <a:custGeom>
              <a:rect b="b" l="l" r="r" t="t"/>
              <a:pathLst>
                <a:path extrusionOk="0" h="278764" w="969645">
                  <a:moveTo>
                    <a:pt x="0" y="278320"/>
                  </a:moveTo>
                  <a:lnTo>
                    <a:pt x="969264" y="278320"/>
                  </a:lnTo>
                  <a:lnTo>
                    <a:pt x="969264" y="0"/>
                  </a:lnTo>
                  <a:lnTo>
                    <a:pt x="0" y="0"/>
                  </a:lnTo>
                  <a:lnTo>
                    <a:pt x="0" y="278320"/>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63" name="Google Shape;563;p21"/>
            <p:cNvSpPr/>
            <p:nvPr/>
          </p:nvSpPr>
          <p:spPr>
            <a:xfrm>
              <a:off x="11849417" y="5996927"/>
              <a:ext cx="969644" cy="285750"/>
            </a:xfrm>
            <a:custGeom>
              <a:rect b="b" l="l" r="r" t="t"/>
              <a:pathLst>
                <a:path extrusionOk="0" h="285750" w="969645">
                  <a:moveTo>
                    <a:pt x="969264" y="0"/>
                  </a:moveTo>
                  <a:lnTo>
                    <a:pt x="0" y="0"/>
                  </a:lnTo>
                  <a:lnTo>
                    <a:pt x="0" y="285559"/>
                  </a:lnTo>
                  <a:lnTo>
                    <a:pt x="969264" y="285559"/>
                  </a:lnTo>
                  <a:lnTo>
                    <a:pt x="969264" y="0"/>
                  </a:lnTo>
                  <a:close/>
                </a:path>
              </a:pathLst>
            </a:custGeom>
            <a:solidFill>
              <a:srgbClr val="CCE6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64" name="Google Shape;564;p21"/>
            <p:cNvSpPr/>
            <p:nvPr/>
          </p:nvSpPr>
          <p:spPr>
            <a:xfrm>
              <a:off x="11849417" y="5996927"/>
              <a:ext cx="969644" cy="285750"/>
            </a:xfrm>
            <a:custGeom>
              <a:rect b="b" l="l" r="r" t="t"/>
              <a:pathLst>
                <a:path extrusionOk="0" h="285750" w="969645">
                  <a:moveTo>
                    <a:pt x="0" y="285559"/>
                  </a:moveTo>
                  <a:lnTo>
                    <a:pt x="969264" y="285559"/>
                  </a:lnTo>
                  <a:lnTo>
                    <a:pt x="969264" y="0"/>
                  </a:lnTo>
                  <a:lnTo>
                    <a:pt x="0" y="0"/>
                  </a:lnTo>
                  <a:lnTo>
                    <a:pt x="0" y="28555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65" name="Google Shape;565;p21"/>
            <p:cNvSpPr/>
            <p:nvPr/>
          </p:nvSpPr>
          <p:spPr>
            <a:xfrm>
              <a:off x="11849417" y="6338925"/>
              <a:ext cx="969644" cy="276860"/>
            </a:xfrm>
            <a:custGeom>
              <a:rect b="b" l="l" r="r" t="t"/>
              <a:pathLst>
                <a:path extrusionOk="0" h="276859" w="969645">
                  <a:moveTo>
                    <a:pt x="969264" y="0"/>
                  </a:moveTo>
                  <a:lnTo>
                    <a:pt x="0" y="0"/>
                  </a:lnTo>
                  <a:lnTo>
                    <a:pt x="0" y="276491"/>
                  </a:lnTo>
                  <a:lnTo>
                    <a:pt x="969264" y="276491"/>
                  </a:lnTo>
                  <a:lnTo>
                    <a:pt x="969264" y="0"/>
                  </a:lnTo>
                  <a:close/>
                </a:path>
              </a:pathLst>
            </a:custGeom>
            <a:solidFill>
              <a:srgbClr val="CCE6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66" name="Google Shape;566;p21"/>
            <p:cNvSpPr/>
            <p:nvPr/>
          </p:nvSpPr>
          <p:spPr>
            <a:xfrm>
              <a:off x="11849417" y="6338925"/>
              <a:ext cx="969644" cy="276860"/>
            </a:xfrm>
            <a:custGeom>
              <a:rect b="b" l="l" r="r" t="t"/>
              <a:pathLst>
                <a:path extrusionOk="0" h="276859" w="969645">
                  <a:moveTo>
                    <a:pt x="0" y="276491"/>
                  </a:moveTo>
                  <a:lnTo>
                    <a:pt x="969264" y="276491"/>
                  </a:lnTo>
                  <a:lnTo>
                    <a:pt x="969264" y="0"/>
                  </a:lnTo>
                  <a:lnTo>
                    <a:pt x="0" y="0"/>
                  </a:lnTo>
                  <a:lnTo>
                    <a:pt x="0" y="27649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67" name="Google Shape;567;p21"/>
            <p:cNvSpPr/>
            <p:nvPr/>
          </p:nvSpPr>
          <p:spPr>
            <a:xfrm>
              <a:off x="11849417" y="6662927"/>
              <a:ext cx="969644" cy="282575"/>
            </a:xfrm>
            <a:custGeom>
              <a:rect b="b" l="l" r="r" t="t"/>
              <a:pathLst>
                <a:path extrusionOk="0" h="282575" w="969645">
                  <a:moveTo>
                    <a:pt x="969264" y="0"/>
                  </a:moveTo>
                  <a:lnTo>
                    <a:pt x="0" y="0"/>
                  </a:lnTo>
                  <a:lnTo>
                    <a:pt x="0" y="281965"/>
                  </a:lnTo>
                  <a:lnTo>
                    <a:pt x="969264" y="281965"/>
                  </a:lnTo>
                  <a:lnTo>
                    <a:pt x="969264" y="0"/>
                  </a:lnTo>
                  <a:close/>
                </a:path>
              </a:pathLst>
            </a:custGeom>
            <a:solidFill>
              <a:srgbClr val="CCE6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68" name="Google Shape;568;p21"/>
            <p:cNvSpPr/>
            <p:nvPr/>
          </p:nvSpPr>
          <p:spPr>
            <a:xfrm>
              <a:off x="11849417" y="6662927"/>
              <a:ext cx="969644" cy="282575"/>
            </a:xfrm>
            <a:custGeom>
              <a:rect b="b" l="l" r="r" t="t"/>
              <a:pathLst>
                <a:path extrusionOk="0" h="282575" w="969645">
                  <a:moveTo>
                    <a:pt x="0" y="281965"/>
                  </a:moveTo>
                  <a:lnTo>
                    <a:pt x="969264" y="281965"/>
                  </a:lnTo>
                  <a:lnTo>
                    <a:pt x="969264" y="0"/>
                  </a:lnTo>
                  <a:lnTo>
                    <a:pt x="0" y="0"/>
                  </a:lnTo>
                  <a:lnTo>
                    <a:pt x="0" y="281965"/>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69" name="Google Shape;569;p21"/>
            <p:cNvSpPr/>
            <p:nvPr/>
          </p:nvSpPr>
          <p:spPr>
            <a:xfrm>
              <a:off x="11849417" y="6995934"/>
              <a:ext cx="969644" cy="282575"/>
            </a:xfrm>
            <a:custGeom>
              <a:rect b="b" l="l" r="r" t="t"/>
              <a:pathLst>
                <a:path extrusionOk="0" h="282575" w="969645">
                  <a:moveTo>
                    <a:pt x="969264" y="0"/>
                  </a:moveTo>
                  <a:lnTo>
                    <a:pt x="0" y="0"/>
                  </a:lnTo>
                  <a:lnTo>
                    <a:pt x="0" y="281965"/>
                  </a:lnTo>
                  <a:lnTo>
                    <a:pt x="969264" y="281965"/>
                  </a:lnTo>
                  <a:lnTo>
                    <a:pt x="969264" y="0"/>
                  </a:lnTo>
                  <a:close/>
                </a:path>
              </a:pathLst>
            </a:custGeom>
            <a:solidFill>
              <a:srgbClr val="CCE6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70" name="Google Shape;570;p21"/>
            <p:cNvSpPr/>
            <p:nvPr/>
          </p:nvSpPr>
          <p:spPr>
            <a:xfrm>
              <a:off x="11849417" y="6995934"/>
              <a:ext cx="969644" cy="282575"/>
            </a:xfrm>
            <a:custGeom>
              <a:rect b="b" l="l" r="r" t="t"/>
              <a:pathLst>
                <a:path extrusionOk="0" h="282575" w="969645">
                  <a:moveTo>
                    <a:pt x="0" y="281965"/>
                  </a:moveTo>
                  <a:lnTo>
                    <a:pt x="969264" y="281965"/>
                  </a:lnTo>
                  <a:lnTo>
                    <a:pt x="969264" y="0"/>
                  </a:lnTo>
                  <a:lnTo>
                    <a:pt x="0" y="0"/>
                  </a:lnTo>
                  <a:lnTo>
                    <a:pt x="0" y="281965"/>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71" name="Google Shape;571;p21"/>
            <p:cNvSpPr/>
            <p:nvPr/>
          </p:nvSpPr>
          <p:spPr>
            <a:xfrm>
              <a:off x="11849417" y="7319936"/>
              <a:ext cx="969644" cy="282575"/>
            </a:xfrm>
            <a:custGeom>
              <a:rect b="b" l="l" r="r" t="t"/>
              <a:pathLst>
                <a:path extrusionOk="0" h="282575" w="969645">
                  <a:moveTo>
                    <a:pt x="969264" y="0"/>
                  </a:moveTo>
                  <a:lnTo>
                    <a:pt x="0" y="0"/>
                  </a:lnTo>
                  <a:lnTo>
                    <a:pt x="0" y="281965"/>
                  </a:lnTo>
                  <a:lnTo>
                    <a:pt x="969264" y="281965"/>
                  </a:lnTo>
                  <a:lnTo>
                    <a:pt x="969264" y="0"/>
                  </a:lnTo>
                  <a:close/>
                </a:path>
              </a:pathLst>
            </a:custGeom>
            <a:solidFill>
              <a:srgbClr val="CCE6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72" name="Google Shape;572;p21"/>
            <p:cNvSpPr/>
            <p:nvPr/>
          </p:nvSpPr>
          <p:spPr>
            <a:xfrm>
              <a:off x="11849417" y="7319936"/>
              <a:ext cx="969644" cy="282575"/>
            </a:xfrm>
            <a:custGeom>
              <a:rect b="b" l="l" r="r" t="t"/>
              <a:pathLst>
                <a:path extrusionOk="0" h="282575" w="969645">
                  <a:moveTo>
                    <a:pt x="0" y="281965"/>
                  </a:moveTo>
                  <a:lnTo>
                    <a:pt x="969264" y="281965"/>
                  </a:lnTo>
                  <a:lnTo>
                    <a:pt x="969264" y="0"/>
                  </a:lnTo>
                  <a:lnTo>
                    <a:pt x="0" y="0"/>
                  </a:lnTo>
                  <a:lnTo>
                    <a:pt x="0" y="281965"/>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73" name="Google Shape;573;p21"/>
            <p:cNvSpPr/>
            <p:nvPr/>
          </p:nvSpPr>
          <p:spPr>
            <a:xfrm>
              <a:off x="11849417" y="7661935"/>
              <a:ext cx="969644" cy="282575"/>
            </a:xfrm>
            <a:custGeom>
              <a:rect b="b" l="l" r="r" t="t"/>
              <a:pathLst>
                <a:path extrusionOk="0" h="282575" w="969645">
                  <a:moveTo>
                    <a:pt x="969264" y="0"/>
                  </a:moveTo>
                  <a:lnTo>
                    <a:pt x="0" y="0"/>
                  </a:lnTo>
                  <a:lnTo>
                    <a:pt x="0" y="281965"/>
                  </a:lnTo>
                  <a:lnTo>
                    <a:pt x="969264" y="281965"/>
                  </a:lnTo>
                  <a:lnTo>
                    <a:pt x="969264" y="0"/>
                  </a:lnTo>
                  <a:close/>
                </a:path>
              </a:pathLst>
            </a:custGeom>
            <a:solidFill>
              <a:srgbClr val="CCE6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74" name="Google Shape;574;p21"/>
            <p:cNvSpPr/>
            <p:nvPr/>
          </p:nvSpPr>
          <p:spPr>
            <a:xfrm>
              <a:off x="11849417" y="7661935"/>
              <a:ext cx="969644" cy="282575"/>
            </a:xfrm>
            <a:custGeom>
              <a:rect b="b" l="l" r="r" t="t"/>
              <a:pathLst>
                <a:path extrusionOk="0" h="282575" w="969645">
                  <a:moveTo>
                    <a:pt x="0" y="281965"/>
                  </a:moveTo>
                  <a:lnTo>
                    <a:pt x="969264" y="281965"/>
                  </a:lnTo>
                  <a:lnTo>
                    <a:pt x="969264" y="0"/>
                  </a:lnTo>
                  <a:lnTo>
                    <a:pt x="0" y="0"/>
                  </a:lnTo>
                  <a:lnTo>
                    <a:pt x="0" y="281965"/>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75" name="Google Shape;575;p21"/>
            <p:cNvSpPr/>
            <p:nvPr/>
          </p:nvSpPr>
          <p:spPr>
            <a:xfrm>
              <a:off x="11849417" y="4190390"/>
              <a:ext cx="969644" cy="284480"/>
            </a:xfrm>
            <a:custGeom>
              <a:rect b="b" l="l" r="r" t="t"/>
              <a:pathLst>
                <a:path extrusionOk="0" h="284479" w="969645">
                  <a:moveTo>
                    <a:pt x="969264" y="0"/>
                  </a:moveTo>
                  <a:lnTo>
                    <a:pt x="0" y="0"/>
                  </a:lnTo>
                  <a:lnTo>
                    <a:pt x="0" y="284429"/>
                  </a:lnTo>
                  <a:lnTo>
                    <a:pt x="969264" y="284429"/>
                  </a:lnTo>
                  <a:lnTo>
                    <a:pt x="969264" y="0"/>
                  </a:lnTo>
                  <a:close/>
                </a:path>
              </a:pathLst>
            </a:custGeom>
            <a:solidFill>
              <a:srgbClr val="CCE6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76" name="Google Shape;576;p21"/>
            <p:cNvSpPr/>
            <p:nvPr/>
          </p:nvSpPr>
          <p:spPr>
            <a:xfrm>
              <a:off x="11849417" y="4190390"/>
              <a:ext cx="969644" cy="284480"/>
            </a:xfrm>
            <a:custGeom>
              <a:rect b="b" l="l" r="r" t="t"/>
              <a:pathLst>
                <a:path extrusionOk="0" h="284479" w="969645">
                  <a:moveTo>
                    <a:pt x="0" y="284429"/>
                  </a:moveTo>
                  <a:lnTo>
                    <a:pt x="969264" y="284429"/>
                  </a:lnTo>
                  <a:lnTo>
                    <a:pt x="969264" y="0"/>
                  </a:lnTo>
                  <a:lnTo>
                    <a:pt x="0" y="0"/>
                  </a:lnTo>
                  <a:lnTo>
                    <a:pt x="0" y="284429"/>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77" name="Google Shape;577;p21"/>
            <p:cNvSpPr/>
            <p:nvPr/>
          </p:nvSpPr>
          <p:spPr>
            <a:xfrm>
              <a:off x="11849417" y="4558703"/>
              <a:ext cx="969644" cy="281305"/>
            </a:xfrm>
            <a:custGeom>
              <a:rect b="b" l="l" r="r" t="t"/>
              <a:pathLst>
                <a:path extrusionOk="0" h="281304" w="969645">
                  <a:moveTo>
                    <a:pt x="969264" y="0"/>
                  </a:moveTo>
                  <a:lnTo>
                    <a:pt x="0" y="0"/>
                  </a:lnTo>
                  <a:lnTo>
                    <a:pt x="0" y="280885"/>
                  </a:lnTo>
                  <a:lnTo>
                    <a:pt x="969264" y="280885"/>
                  </a:lnTo>
                  <a:lnTo>
                    <a:pt x="969264" y="0"/>
                  </a:lnTo>
                  <a:close/>
                </a:path>
              </a:pathLst>
            </a:custGeom>
            <a:solidFill>
              <a:srgbClr val="CCE6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78" name="Google Shape;578;p21"/>
            <p:cNvSpPr/>
            <p:nvPr/>
          </p:nvSpPr>
          <p:spPr>
            <a:xfrm>
              <a:off x="11849417" y="4558703"/>
              <a:ext cx="969644" cy="281305"/>
            </a:xfrm>
            <a:custGeom>
              <a:rect b="b" l="l" r="r" t="t"/>
              <a:pathLst>
                <a:path extrusionOk="0" h="281304" w="969645">
                  <a:moveTo>
                    <a:pt x="0" y="280885"/>
                  </a:moveTo>
                  <a:lnTo>
                    <a:pt x="969264" y="280885"/>
                  </a:lnTo>
                  <a:lnTo>
                    <a:pt x="969264" y="0"/>
                  </a:lnTo>
                  <a:lnTo>
                    <a:pt x="0" y="0"/>
                  </a:lnTo>
                  <a:lnTo>
                    <a:pt x="0" y="280885"/>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79" name="Google Shape;579;p21"/>
            <p:cNvSpPr/>
            <p:nvPr/>
          </p:nvSpPr>
          <p:spPr>
            <a:xfrm>
              <a:off x="11849417" y="4923485"/>
              <a:ext cx="969644" cy="354330"/>
            </a:xfrm>
            <a:custGeom>
              <a:rect b="b" l="l" r="r" t="t"/>
              <a:pathLst>
                <a:path extrusionOk="0" h="354329" w="969645">
                  <a:moveTo>
                    <a:pt x="969264" y="0"/>
                  </a:moveTo>
                  <a:lnTo>
                    <a:pt x="0" y="0"/>
                  </a:lnTo>
                  <a:lnTo>
                    <a:pt x="0" y="354253"/>
                  </a:lnTo>
                  <a:lnTo>
                    <a:pt x="969264" y="354253"/>
                  </a:lnTo>
                  <a:lnTo>
                    <a:pt x="969264" y="0"/>
                  </a:lnTo>
                  <a:close/>
                </a:path>
              </a:pathLst>
            </a:custGeom>
            <a:solidFill>
              <a:srgbClr val="CCE6F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80" name="Google Shape;580;p21"/>
            <p:cNvSpPr/>
            <p:nvPr/>
          </p:nvSpPr>
          <p:spPr>
            <a:xfrm>
              <a:off x="11849417" y="4923485"/>
              <a:ext cx="969644" cy="354330"/>
            </a:xfrm>
            <a:custGeom>
              <a:rect b="b" l="l" r="r" t="t"/>
              <a:pathLst>
                <a:path extrusionOk="0" h="354329" w="969645">
                  <a:moveTo>
                    <a:pt x="0" y="354253"/>
                  </a:moveTo>
                  <a:lnTo>
                    <a:pt x="969264" y="354253"/>
                  </a:lnTo>
                  <a:lnTo>
                    <a:pt x="969264" y="0"/>
                  </a:lnTo>
                  <a:lnTo>
                    <a:pt x="0" y="0"/>
                  </a:lnTo>
                  <a:lnTo>
                    <a:pt x="0" y="354253"/>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581" name="Google Shape;581;p21"/>
          <p:cNvSpPr txBox="1"/>
          <p:nvPr/>
        </p:nvSpPr>
        <p:spPr>
          <a:xfrm>
            <a:off x="6247577" y="2065314"/>
            <a:ext cx="493200" cy="100500"/>
          </a:xfrm>
          <a:prstGeom prst="rect">
            <a:avLst/>
          </a:prstGeom>
          <a:noFill/>
          <a:ln>
            <a:noFill/>
          </a:ln>
        </p:spPr>
        <p:txBody>
          <a:bodyPr anchorCtr="0" anchor="t" bIns="0" lIns="0" spcFirstLastPara="1" rIns="0" wrap="square" tIns="9125">
            <a:spAutoFit/>
          </a:bodyPr>
          <a:lstStyle/>
          <a:p>
            <a:pPr indent="-114300" lvl="0" marL="1143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Environmental Remediation</a:t>
            </a:r>
            <a:endParaRPr sz="300">
              <a:latin typeface="Verdana"/>
              <a:ea typeface="Verdana"/>
              <a:cs typeface="Verdana"/>
              <a:sym typeface="Verdana"/>
            </a:endParaRPr>
          </a:p>
        </p:txBody>
      </p:sp>
      <p:sp>
        <p:nvSpPr>
          <p:cNvPr id="582" name="Google Shape;582;p21"/>
          <p:cNvSpPr txBox="1"/>
          <p:nvPr/>
        </p:nvSpPr>
        <p:spPr>
          <a:xfrm>
            <a:off x="6247577" y="2246361"/>
            <a:ext cx="493200" cy="100500"/>
          </a:xfrm>
          <a:prstGeom prst="rect">
            <a:avLst/>
          </a:prstGeom>
          <a:noFill/>
          <a:ln>
            <a:noFill/>
          </a:ln>
        </p:spPr>
        <p:txBody>
          <a:bodyPr anchorCtr="0" anchor="t" bIns="0" lIns="0" spcFirstLastPara="1" rIns="0" wrap="square" tIns="9125">
            <a:spAutoFit/>
          </a:bodyPr>
          <a:lstStyle/>
          <a:p>
            <a:pPr indent="-114300" lvl="0" marL="1143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Environmental Coordination</a:t>
            </a:r>
            <a:endParaRPr sz="300">
              <a:latin typeface="Verdana"/>
              <a:ea typeface="Verdana"/>
              <a:cs typeface="Verdana"/>
              <a:sym typeface="Verdana"/>
            </a:endParaRPr>
          </a:p>
        </p:txBody>
      </p:sp>
      <p:sp>
        <p:nvSpPr>
          <p:cNvPr id="583" name="Google Shape;583;p21"/>
          <p:cNvSpPr txBox="1"/>
          <p:nvPr/>
        </p:nvSpPr>
        <p:spPr>
          <a:xfrm>
            <a:off x="6336832" y="2624601"/>
            <a:ext cx="309900" cy="100500"/>
          </a:xfrm>
          <a:prstGeom prst="rect">
            <a:avLst/>
          </a:prstGeom>
          <a:noFill/>
          <a:ln>
            <a:noFill/>
          </a:ln>
        </p:spPr>
        <p:txBody>
          <a:bodyPr anchorCtr="0" anchor="t" bIns="0" lIns="0" spcFirstLastPara="1" rIns="0" wrap="square" tIns="9125">
            <a:spAutoFit/>
          </a:bodyPr>
          <a:lstStyle/>
          <a:p>
            <a:pPr indent="-50800" lvl="0" marL="50800" marR="0" rtl="0" algn="l">
              <a:lnSpc>
                <a:spcPct val="116666"/>
              </a:lnSpc>
              <a:spcBef>
                <a:spcPts val="0"/>
              </a:spcBef>
              <a:spcAft>
                <a:spcPts val="0"/>
              </a:spcAft>
              <a:buNone/>
            </a:pPr>
            <a:r>
              <a:rPr lang="en" sz="300">
                <a:solidFill>
                  <a:srgbClr val="231F20"/>
                </a:solidFill>
                <a:latin typeface="Verdana"/>
                <a:ea typeface="Verdana"/>
                <a:cs typeface="Verdana"/>
                <a:sym typeface="Verdana"/>
              </a:rPr>
              <a:t>Department of Sanitation</a:t>
            </a:r>
            <a:endParaRPr sz="300">
              <a:latin typeface="Verdana"/>
              <a:ea typeface="Verdana"/>
              <a:cs typeface="Verdana"/>
              <a:sym typeface="Verdana"/>
            </a:endParaRPr>
          </a:p>
        </p:txBody>
      </p:sp>
      <p:sp>
        <p:nvSpPr>
          <p:cNvPr id="584" name="Google Shape;584;p21"/>
          <p:cNvSpPr txBox="1"/>
          <p:nvPr/>
        </p:nvSpPr>
        <p:spPr>
          <a:xfrm>
            <a:off x="6336832" y="2780515"/>
            <a:ext cx="309900" cy="100500"/>
          </a:xfrm>
          <a:prstGeom prst="rect">
            <a:avLst/>
          </a:prstGeom>
          <a:noFill/>
          <a:ln>
            <a:noFill/>
          </a:ln>
        </p:spPr>
        <p:txBody>
          <a:bodyPr anchorCtr="0" anchor="t" bIns="0" lIns="0" spcFirstLastPara="1" rIns="0" wrap="square" tIns="9125">
            <a:spAutoFit/>
          </a:bodyPr>
          <a:lstStyle/>
          <a:p>
            <a:pPr indent="-1270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Department of Transportation</a:t>
            </a:r>
            <a:endParaRPr sz="300">
              <a:latin typeface="Verdana"/>
              <a:ea typeface="Verdana"/>
              <a:cs typeface="Verdana"/>
              <a:sym typeface="Verdana"/>
            </a:endParaRPr>
          </a:p>
        </p:txBody>
      </p:sp>
      <p:sp>
        <p:nvSpPr>
          <p:cNvPr id="585" name="Google Shape;585;p21"/>
          <p:cNvSpPr txBox="1"/>
          <p:nvPr/>
        </p:nvSpPr>
        <p:spPr>
          <a:xfrm>
            <a:off x="6275912" y="2945231"/>
            <a:ext cx="431400" cy="100500"/>
          </a:xfrm>
          <a:prstGeom prst="rect">
            <a:avLst/>
          </a:prstGeom>
          <a:noFill/>
          <a:ln>
            <a:noFill/>
          </a:ln>
        </p:spPr>
        <p:txBody>
          <a:bodyPr anchorCtr="0" anchor="t" bIns="0" lIns="0" spcFirstLastPara="1" rIns="0" wrap="square" tIns="9125">
            <a:spAutoFit/>
          </a:bodyPr>
          <a:lstStyle/>
          <a:p>
            <a:pPr indent="-63500" lvl="0" marL="63500" marR="0" rtl="0" algn="l">
              <a:lnSpc>
                <a:spcPct val="116666"/>
              </a:lnSpc>
              <a:spcBef>
                <a:spcPts val="0"/>
              </a:spcBef>
              <a:spcAft>
                <a:spcPts val="0"/>
              </a:spcAft>
              <a:buNone/>
            </a:pPr>
            <a:r>
              <a:rPr lang="en" sz="300">
                <a:solidFill>
                  <a:srgbClr val="231F20"/>
                </a:solidFill>
                <a:latin typeface="Verdana"/>
                <a:ea typeface="Verdana"/>
                <a:cs typeface="Verdana"/>
                <a:sym typeface="Verdana"/>
              </a:rPr>
              <a:t>Department of Parks and Recreation</a:t>
            </a:r>
            <a:endParaRPr sz="300">
              <a:latin typeface="Verdana"/>
              <a:ea typeface="Verdana"/>
              <a:cs typeface="Verdana"/>
              <a:sym typeface="Verdana"/>
            </a:endParaRPr>
          </a:p>
        </p:txBody>
      </p:sp>
      <p:sp>
        <p:nvSpPr>
          <p:cNvPr id="586" name="Google Shape;586;p21"/>
          <p:cNvSpPr txBox="1"/>
          <p:nvPr/>
        </p:nvSpPr>
        <p:spPr>
          <a:xfrm>
            <a:off x="6261828" y="3115035"/>
            <a:ext cx="460500" cy="100500"/>
          </a:xfrm>
          <a:prstGeom prst="rect">
            <a:avLst/>
          </a:prstGeom>
          <a:noFill/>
          <a:ln>
            <a:noFill/>
          </a:ln>
        </p:spPr>
        <p:txBody>
          <a:bodyPr anchorCtr="0" anchor="t" bIns="0" lIns="0" spcFirstLastPara="1" rIns="0" wrap="square" tIns="9125">
            <a:spAutoFit/>
          </a:bodyPr>
          <a:lstStyle/>
          <a:p>
            <a:pPr indent="-50800" lvl="0" marL="50800" marR="0" rtl="0" algn="l">
              <a:lnSpc>
                <a:spcPct val="116666"/>
              </a:lnSpc>
              <a:spcBef>
                <a:spcPts val="0"/>
              </a:spcBef>
              <a:spcAft>
                <a:spcPts val="0"/>
              </a:spcAft>
              <a:buNone/>
            </a:pPr>
            <a:r>
              <a:rPr lang="en" sz="300">
                <a:solidFill>
                  <a:srgbClr val="231F20"/>
                </a:solidFill>
                <a:latin typeface="Verdana"/>
                <a:ea typeface="Verdana"/>
                <a:cs typeface="Verdana"/>
                <a:sym typeface="Verdana"/>
              </a:rPr>
              <a:t>Department of Design and Construction</a:t>
            </a:r>
            <a:endParaRPr sz="300">
              <a:latin typeface="Verdana"/>
              <a:ea typeface="Verdana"/>
              <a:cs typeface="Verdana"/>
              <a:sym typeface="Verdana"/>
            </a:endParaRPr>
          </a:p>
        </p:txBody>
      </p:sp>
      <p:sp>
        <p:nvSpPr>
          <p:cNvPr id="587" name="Google Shape;587;p21"/>
          <p:cNvSpPr txBox="1"/>
          <p:nvPr/>
        </p:nvSpPr>
        <p:spPr>
          <a:xfrm>
            <a:off x="6279261" y="3270943"/>
            <a:ext cx="423300" cy="100500"/>
          </a:xfrm>
          <a:prstGeom prst="rect">
            <a:avLst/>
          </a:prstGeom>
          <a:noFill/>
          <a:ln>
            <a:noFill/>
          </a:ln>
        </p:spPr>
        <p:txBody>
          <a:bodyPr anchorCtr="0" anchor="t" bIns="0" lIns="0" spcFirstLastPara="1" rIns="0" wrap="square" tIns="9125">
            <a:spAutoFit/>
          </a:bodyPr>
          <a:lstStyle/>
          <a:p>
            <a:pPr indent="-114300" lvl="0" marL="114300" marR="0" rtl="0" algn="l">
              <a:lnSpc>
                <a:spcPct val="116666"/>
              </a:lnSpc>
              <a:spcBef>
                <a:spcPts val="0"/>
              </a:spcBef>
              <a:spcAft>
                <a:spcPts val="0"/>
              </a:spcAft>
              <a:buNone/>
            </a:pPr>
            <a:r>
              <a:rPr lang="en" sz="300">
                <a:solidFill>
                  <a:srgbClr val="231F20"/>
                </a:solidFill>
                <a:latin typeface="Verdana"/>
                <a:ea typeface="Verdana"/>
                <a:cs typeface="Verdana"/>
                <a:sym typeface="Verdana"/>
              </a:rPr>
              <a:t>School Construction Authority</a:t>
            </a:r>
            <a:endParaRPr sz="300">
              <a:latin typeface="Verdana"/>
              <a:ea typeface="Verdana"/>
              <a:cs typeface="Verdana"/>
              <a:sym typeface="Verdana"/>
            </a:endParaRPr>
          </a:p>
        </p:txBody>
      </p:sp>
      <p:sp>
        <p:nvSpPr>
          <p:cNvPr id="588" name="Google Shape;588;p21"/>
          <p:cNvSpPr txBox="1"/>
          <p:nvPr/>
        </p:nvSpPr>
        <p:spPr>
          <a:xfrm>
            <a:off x="6291687" y="3598542"/>
            <a:ext cx="398700" cy="100500"/>
          </a:xfrm>
          <a:prstGeom prst="rect">
            <a:avLst/>
          </a:prstGeom>
          <a:noFill/>
          <a:ln>
            <a:noFill/>
          </a:ln>
        </p:spPr>
        <p:txBody>
          <a:bodyPr anchorCtr="0" anchor="t" bIns="0" lIns="0" spcFirstLastPara="1" rIns="0" wrap="square" tIns="9125">
            <a:spAutoFit/>
          </a:bodyPr>
          <a:lstStyle/>
          <a:p>
            <a:pPr indent="-76200" lvl="0" marL="76200" marR="0" rtl="0" algn="l">
              <a:lnSpc>
                <a:spcPct val="116666"/>
              </a:lnSpc>
              <a:spcBef>
                <a:spcPts val="0"/>
              </a:spcBef>
              <a:spcAft>
                <a:spcPts val="0"/>
              </a:spcAft>
              <a:buNone/>
            </a:pPr>
            <a:r>
              <a:rPr lang="en" sz="300">
                <a:solidFill>
                  <a:srgbClr val="231F20"/>
                </a:solidFill>
                <a:latin typeface="Verdana"/>
                <a:ea typeface="Verdana"/>
                <a:cs typeface="Verdana"/>
                <a:sym typeface="Verdana"/>
              </a:rPr>
              <a:t>Taxi and Limousine Commission</a:t>
            </a:r>
            <a:endParaRPr sz="300">
              <a:latin typeface="Verdana"/>
              <a:ea typeface="Verdana"/>
              <a:cs typeface="Verdana"/>
              <a:sym typeface="Verdana"/>
            </a:endParaRPr>
          </a:p>
        </p:txBody>
      </p:sp>
      <p:sp>
        <p:nvSpPr>
          <p:cNvPr id="589" name="Google Shape;589;p21"/>
          <p:cNvSpPr txBox="1"/>
          <p:nvPr/>
        </p:nvSpPr>
        <p:spPr>
          <a:xfrm>
            <a:off x="6336203" y="3434721"/>
            <a:ext cx="309900" cy="102000"/>
          </a:xfrm>
          <a:prstGeom prst="rect">
            <a:avLst/>
          </a:prstGeom>
          <a:noFill/>
          <a:ln>
            <a:noFill/>
          </a:ln>
        </p:spPr>
        <p:txBody>
          <a:bodyPr anchorCtr="0" anchor="t" bIns="0" lIns="0" spcFirstLastPara="1" rIns="0" wrap="square" tIns="6525">
            <a:spAutoFit/>
          </a:bodyPr>
          <a:lstStyle/>
          <a:p>
            <a:pPr indent="-63500" lvl="0" marL="63500" marR="0" rtl="0" algn="l">
              <a:lnSpc>
                <a:spcPct val="100000"/>
              </a:lnSpc>
              <a:spcBef>
                <a:spcPts val="0"/>
              </a:spcBef>
              <a:spcAft>
                <a:spcPts val="0"/>
              </a:spcAft>
              <a:buNone/>
            </a:pPr>
            <a:r>
              <a:rPr lang="en" sz="300">
                <a:solidFill>
                  <a:srgbClr val="231F20"/>
                </a:solidFill>
                <a:latin typeface="Verdana"/>
                <a:ea typeface="Verdana"/>
                <a:cs typeface="Verdana"/>
                <a:sym typeface="Verdana"/>
              </a:rPr>
              <a:t>Department of Buildings</a:t>
            </a:r>
            <a:endParaRPr sz="300">
              <a:latin typeface="Verdana"/>
              <a:ea typeface="Verdana"/>
              <a:cs typeface="Verdana"/>
              <a:sym typeface="Verdana"/>
            </a:endParaRPr>
          </a:p>
        </p:txBody>
      </p:sp>
      <p:sp>
        <p:nvSpPr>
          <p:cNvPr id="590" name="Google Shape;590;p21"/>
          <p:cNvSpPr txBox="1"/>
          <p:nvPr/>
        </p:nvSpPr>
        <p:spPr>
          <a:xfrm>
            <a:off x="6238193" y="3764446"/>
            <a:ext cx="500400" cy="100500"/>
          </a:xfrm>
          <a:prstGeom prst="rect">
            <a:avLst/>
          </a:prstGeom>
          <a:noFill/>
          <a:ln>
            <a:noFill/>
          </a:ln>
        </p:spPr>
        <p:txBody>
          <a:bodyPr anchorCtr="0" anchor="t" bIns="0" lIns="0" spcFirstLastPara="1" rIns="0" wrap="square" tIns="9125">
            <a:spAutoFit/>
          </a:bodyPr>
          <a:lstStyle/>
          <a:p>
            <a:pPr indent="-114300" lvl="0" marL="1143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Capital Project Development</a:t>
            </a:r>
            <a:endParaRPr sz="300">
              <a:latin typeface="Verdana"/>
              <a:ea typeface="Verdana"/>
              <a:cs typeface="Verdana"/>
              <a:sym typeface="Verdana"/>
            </a:endParaRPr>
          </a:p>
        </p:txBody>
      </p:sp>
      <p:sp>
        <p:nvSpPr>
          <p:cNvPr id="591" name="Google Shape;591;p21"/>
          <p:cNvSpPr txBox="1"/>
          <p:nvPr/>
        </p:nvSpPr>
        <p:spPr>
          <a:xfrm>
            <a:off x="6338088" y="2422123"/>
            <a:ext cx="309900" cy="144000"/>
          </a:xfrm>
          <a:prstGeom prst="rect">
            <a:avLst/>
          </a:prstGeom>
          <a:noFill/>
          <a:ln>
            <a:noFill/>
          </a:ln>
        </p:spPr>
        <p:txBody>
          <a:bodyPr anchorCtr="0" anchor="t" bIns="0" lIns="0" spcFirstLastPara="1" rIns="0" wrap="square" tIns="9125">
            <a:spAutoFit/>
          </a:bodyPr>
          <a:lstStyle/>
          <a:p>
            <a:pPr indent="0" lvl="0" marL="12700" marR="0" rtl="0" algn="ctr">
              <a:lnSpc>
                <a:spcPct val="116666"/>
              </a:lnSpc>
              <a:spcBef>
                <a:spcPts val="0"/>
              </a:spcBef>
              <a:spcAft>
                <a:spcPts val="0"/>
              </a:spcAft>
              <a:buNone/>
            </a:pPr>
            <a:r>
              <a:rPr lang="en" sz="300">
                <a:solidFill>
                  <a:srgbClr val="231F20"/>
                </a:solidFill>
                <a:latin typeface="Verdana"/>
                <a:ea typeface="Verdana"/>
                <a:cs typeface="Verdana"/>
                <a:sym typeface="Verdana"/>
              </a:rPr>
              <a:t>Department of Environmental Protection</a:t>
            </a:r>
            <a:endParaRPr sz="300">
              <a:latin typeface="Verdana"/>
              <a:ea typeface="Verdana"/>
              <a:cs typeface="Verdana"/>
              <a:sym typeface="Verdana"/>
            </a:endParaRPr>
          </a:p>
        </p:txBody>
      </p:sp>
      <p:grpSp>
        <p:nvGrpSpPr>
          <p:cNvPr id="592" name="Google Shape;592;p21"/>
          <p:cNvGrpSpPr/>
          <p:nvPr/>
        </p:nvGrpSpPr>
        <p:grpSpPr>
          <a:xfrm>
            <a:off x="6202426" y="1339714"/>
            <a:ext cx="1247327" cy="2479124"/>
            <a:chOff x="11784609" y="2738970"/>
            <a:chExt cx="2369921" cy="5068431"/>
          </a:xfrm>
        </p:grpSpPr>
        <p:sp>
          <p:nvSpPr>
            <p:cNvPr id="593" name="Google Shape;593;p21"/>
            <p:cNvSpPr/>
            <p:nvPr/>
          </p:nvSpPr>
          <p:spPr>
            <a:xfrm>
              <a:off x="12887070" y="3241116"/>
              <a:ext cx="0" cy="4566285"/>
            </a:xfrm>
            <a:custGeom>
              <a:rect b="b" l="l" r="r" t="t"/>
              <a:pathLst>
                <a:path extrusionOk="0" h="4566284" w="120000">
                  <a:moveTo>
                    <a:pt x="0" y="0"/>
                  </a:moveTo>
                  <a:lnTo>
                    <a:pt x="0" y="4565802"/>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94" name="Google Shape;594;p21"/>
            <p:cNvSpPr/>
            <p:nvPr/>
          </p:nvSpPr>
          <p:spPr>
            <a:xfrm>
              <a:off x="12815188" y="5098008"/>
              <a:ext cx="73025" cy="0"/>
            </a:xfrm>
            <a:custGeom>
              <a:rect b="b" l="l" r="r" t="t"/>
              <a:pathLst>
                <a:path extrusionOk="0" h="120000" w="73025">
                  <a:moveTo>
                    <a:pt x="0" y="0"/>
                  </a:moveTo>
                  <a:lnTo>
                    <a:pt x="7278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95" name="Google Shape;595;p21"/>
            <p:cNvSpPr/>
            <p:nvPr/>
          </p:nvSpPr>
          <p:spPr>
            <a:xfrm>
              <a:off x="12816586" y="5470169"/>
              <a:ext cx="71755" cy="0"/>
            </a:xfrm>
            <a:custGeom>
              <a:rect b="b" l="l" r="r" t="t"/>
              <a:pathLst>
                <a:path extrusionOk="0" h="120000" w="71754">
                  <a:moveTo>
                    <a:pt x="0" y="0"/>
                  </a:moveTo>
                  <a:lnTo>
                    <a:pt x="7132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96" name="Google Shape;596;p21"/>
            <p:cNvSpPr/>
            <p:nvPr/>
          </p:nvSpPr>
          <p:spPr>
            <a:xfrm>
              <a:off x="12816586" y="5802960"/>
              <a:ext cx="71755" cy="0"/>
            </a:xfrm>
            <a:custGeom>
              <a:rect b="b" l="l" r="r" t="t"/>
              <a:pathLst>
                <a:path extrusionOk="0" h="120000" w="71754">
                  <a:moveTo>
                    <a:pt x="0" y="0"/>
                  </a:moveTo>
                  <a:lnTo>
                    <a:pt x="7132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97" name="Google Shape;597;p21"/>
            <p:cNvSpPr/>
            <p:nvPr/>
          </p:nvSpPr>
          <p:spPr>
            <a:xfrm>
              <a:off x="12815188" y="6139370"/>
              <a:ext cx="73025" cy="0"/>
            </a:xfrm>
            <a:custGeom>
              <a:rect b="b" l="l" r="r" t="t"/>
              <a:pathLst>
                <a:path extrusionOk="0" h="120000" w="73025">
                  <a:moveTo>
                    <a:pt x="0" y="0"/>
                  </a:moveTo>
                  <a:lnTo>
                    <a:pt x="7278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98" name="Google Shape;598;p21"/>
            <p:cNvSpPr/>
            <p:nvPr/>
          </p:nvSpPr>
          <p:spPr>
            <a:xfrm>
              <a:off x="12815188" y="6477342"/>
              <a:ext cx="73025" cy="0"/>
            </a:xfrm>
            <a:custGeom>
              <a:rect b="b" l="l" r="r" t="t"/>
              <a:pathLst>
                <a:path extrusionOk="0" h="120000" w="73025">
                  <a:moveTo>
                    <a:pt x="0" y="0"/>
                  </a:moveTo>
                  <a:lnTo>
                    <a:pt x="7278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599" name="Google Shape;599;p21"/>
            <p:cNvSpPr/>
            <p:nvPr/>
          </p:nvSpPr>
          <p:spPr>
            <a:xfrm>
              <a:off x="12815188" y="6805612"/>
              <a:ext cx="73025" cy="0"/>
            </a:xfrm>
            <a:custGeom>
              <a:rect b="b" l="l" r="r" t="t"/>
              <a:pathLst>
                <a:path extrusionOk="0" h="120000" w="73025">
                  <a:moveTo>
                    <a:pt x="0" y="0"/>
                  </a:moveTo>
                  <a:lnTo>
                    <a:pt x="7278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00" name="Google Shape;600;p21"/>
            <p:cNvSpPr/>
            <p:nvPr/>
          </p:nvSpPr>
          <p:spPr>
            <a:xfrm>
              <a:off x="12815697" y="7133882"/>
              <a:ext cx="72390" cy="0"/>
            </a:xfrm>
            <a:custGeom>
              <a:rect b="b" l="l" r="r" t="t"/>
              <a:pathLst>
                <a:path extrusionOk="0" h="120000" w="72390">
                  <a:moveTo>
                    <a:pt x="0" y="0"/>
                  </a:moveTo>
                  <a:lnTo>
                    <a:pt x="7223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01" name="Google Shape;601;p21"/>
            <p:cNvSpPr/>
            <p:nvPr/>
          </p:nvSpPr>
          <p:spPr>
            <a:xfrm>
              <a:off x="12815188" y="7463066"/>
              <a:ext cx="73025" cy="0"/>
            </a:xfrm>
            <a:custGeom>
              <a:rect b="b" l="l" r="r" t="t"/>
              <a:pathLst>
                <a:path extrusionOk="0" h="120000" w="73025">
                  <a:moveTo>
                    <a:pt x="0" y="0"/>
                  </a:moveTo>
                  <a:lnTo>
                    <a:pt x="7278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02" name="Google Shape;602;p21"/>
            <p:cNvSpPr/>
            <p:nvPr/>
          </p:nvSpPr>
          <p:spPr>
            <a:xfrm>
              <a:off x="12816331" y="7806931"/>
              <a:ext cx="77470" cy="0"/>
            </a:xfrm>
            <a:custGeom>
              <a:rect b="b" l="l" r="r" t="t"/>
              <a:pathLst>
                <a:path extrusionOk="0" h="120000" w="77470">
                  <a:moveTo>
                    <a:pt x="0" y="0"/>
                  </a:moveTo>
                  <a:lnTo>
                    <a:pt x="77152"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03" name="Google Shape;603;p21"/>
            <p:cNvSpPr/>
            <p:nvPr/>
          </p:nvSpPr>
          <p:spPr>
            <a:xfrm>
              <a:off x="12330112" y="4024528"/>
              <a:ext cx="0" cy="87630"/>
            </a:xfrm>
            <a:custGeom>
              <a:rect b="b" l="l" r="r" t="t"/>
              <a:pathLst>
                <a:path extrusionOk="0" h="87629" w="120000">
                  <a:moveTo>
                    <a:pt x="0" y="0"/>
                  </a:moveTo>
                  <a:lnTo>
                    <a:pt x="0" y="8735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04" name="Google Shape;604;p21"/>
            <p:cNvSpPr/>
            <p:nvPr/>
          </p:nvSpPr>
          <p:spPr>
            <a:xfrm>
              <a:off x="11784609" y="4105529"/>
              <a:ext cx="552450" cy="0"/>
            </a:xfrm>
            <a:custGeom>
              <a:rect b="b" l="l" r="r" t="t"/>
              <a:pathLst>
                <a:path extrusionOk="0" h="120000" w="552450">
                  <a:moveTo>
                    <a:pt x="0" y="0"/>
                  </a:moveTo>
                  <a:lnTo>
                    <a:pt x="55185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05" name="Google Shape;605;p21"/>
            <p:cNvSpPr/>
            <p:nvPr/>
          </p:nvSpPr>
          <p:spPr>
            <a:xfrm>
              <a:off x="11790959" y="4100080"/>
              <a:ext cx="0" cy="604520"/>
            </a:xfrm>
            <a:custGeom>
              <a:rect b="b" l="l" r="r" t="t"/>
              <a:pathLst>
                <a:path extrusionOk="0" h="604520" w="120000">
                  <a:moveTo>
                    <a:pt x="0" y="0"/>
                  </a:moveTo>
                  <a:lnTo>
                    <a:pt x="0" y="604431"/>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06" name="Google Shape;606;p21"/>
            <p:cNvSpPr/>
            <p:nvPr/>
          </p:nvSpPr>
          <p:spPr>
            <a:xfrm>
              <a:off x="11790959" y="4326255"/>
              <a:ext cx="54610" cy="0"/>
            </a:xfrm>
            <a:custGeom>
              <a:rect b="b" l="l" r="r" t="t"/>
              <a:pathLst>
                <a:path extrusionOk="0" h="120000" w="54609">
                  <a:moveTo>
                    <a:pt x="0" y="0"/>
                  </a:moveTo>
                  <a:lnTo>
                    <a:pt x="54406"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07" name="Google Shape;607;p21"/>
            <p:cNvSpPr/>
            <p:nvPr/>
          </p:nvSpPr>
          <p:spPr>
            <a:xfrm>
              <a:off x="11784609" y="4698415"/>
              <a:ext cx="64135" cy="0"/>
            </a:xfrm>
            <a:custGeom>
              <a:rect b="b" l="l" r="r" t="t"/>
              <a:pathLst>
                <a:path extrusionOk="0" h="120000" w="64134">
                  <a:moveTo>
                    <a:pt x="0" y="0"/>
                  </a:moveTo>
                  <a:lnTo>
                    <a:pt x="63715"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08" name="Google Shape;608;p21"/>
            <p:cNvSpPr/>
            <p:nvPr/>
          </p:nvSpPr>
          <p:spPr>
            <a:xfrm>
              <a:off x="13181711" y="2738970"/>
              <a:ext cx="972819" cy="401955"/>
            </a:xfrm>
            <a:custGeom>
              <a:rect b="b" l="l" r="r" t="t"/>
              <a:pathLst>
                <a:path extrusionOk="0" h="401955" w="972819">
                  <a:moveTo>
                    <a:pt x="972438" y="0"/>
                  </a:moveTo>
                  <a:lnTo>
                    <a:pt x="0" y="0"/>
                  </a:lnTo>
                  <a:lnTo>
                    <a:pt x="0" y="401421"/>
                  </a:lnTo>
                  <a:lnTo>
                    <a:pt x="972438" y="401421"/>
                  </a:lnTo>
                  <a:lnTo>
                    <a:pt x="972438" y="0"/>
                  </a:lnTo>
                  <a:close/>
                </a:path>
              </a:pathLst>
            </a:custGeom>
            <a:solidFill>
              <a:srgbClr val="C1EFD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09" name="Google Shape;609;p21"/>
            <p:cNvSpPr/>
            <p:nvPr/>
          </p:nvSpPr>
          <p:spPr>
            <a:xfrm>
              <a:off x="13181711" y="2738970"/>
              <a:ext cx="972819" cy="401955"/>
            </a:xfrm>
            <a:custGeom>
              <a:rect b="b" l="l" r="r" t="t"/>
              <a:pathLst>
                <a:path extrusionOk="0" h="401955" w="972819">
                  <a:moveTo>
                    <a:pt x="0" y="401421"/>
                  </a:moveTo>
                  <a:lnTo>
                    <a:pt x="972438" y="401421"/>
                  </a:lnTo>
                  <a:lnTo>
                    <a:pt x="972438" y="0"/>
                  </a:lnTo>
                  <a:lnTo>
                    <a:pt x="0" y="0"/>
                  </a:lnTo>
                  <a:lnTo>
                    <a:pt x="0" y="40142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10" name="Google Shape;610;p21"/>
            <p:cNvSpPr/>
            <p:nvPr/>
          </p:nvSpPr>
          <p:spPr>
            <a:xfrm>
              <a:off x="13181711" y="3356800"/>
              <a:ext cx="972819" cy="276860"/>
            </a:xfrm>
            <a:custGeom>
              <a:rect b="b" l="l" r="r" t="t"/>
              <a:pathLst>
                <a:path extrusionOk="0" h="276860" w="972819">
                  <a:moveTo>
                    <a:pt x="972438" y="0"/>
                  </a:moveTo>
                  <a:lnTo>
                    <a:pt x="0" y="0"/>
                  </a:lnTo>
                  <a:lnTo>
                    <a:pt x="0" y="276453"/>
                  </a:lnTo>
                  <a:lnTo>
                    <a:pt x="972438" y="276453"/>
                  </a:lnTo>
                  <a:lnTo>
                    <a:pt x="972438" y="0"/>
                  </a:lnTo>
                  <a:close/>
                </a:path>
              </a:pathLst>
            </a:custGeom>
            <a:solidFill>
              <a:srgbClr val="C1EFD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11" name="Google Shape;611;p21"/>
            <p:cNvSpPr/>
            <p:nvPr/>
          </p:nvSpPr>
          <p:spPr>
            <a:xfrm>
              <a:off x="13181711" y="3356800"/>
              <a:ext cx="972819" cy="276860"/>
            </a:xfrm>
            <a:custGeom>
              <a:rect b="b" l="l" r="r" t="t"/>
              <a:pathLst>
                <a:path extrusionOk="0" h="276860" w="972819">
                  <a:moveTo>
                    <a:pt x="0" y="276453"/>
                  </a:moveTo>
                  <a:lnTo>
                    <a:pt x="972438" y="276453"/>
                  </a:lnTo>
                  <a:lnTo>
                    <a:pt x="972438" y="0"/>
                  </a:lnTo>
                  <a:lnTo>
                    <a:pt x="0" y="0"/>
                  </a:lnTo>
                  <a:lnTo>
                    <a:pt x="0" y="276453"/>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12" name="Google Shape;612;p21"/>
            <p:cNvSpPr/>
            <p:nvPr/>
          </p:nvSpPr>
          <p:spPr>
            <a:xfrm>
              <a:off x="13181711" y="3734790"/>
              <a:ext cx="972819" cy="276860"/>
            </a:xfrm>
            <a:custGeom>
              <a:rect b="b" l="l" r="r" t="t"/>
              <a:pathLst>
                <a:path extrusionOk="0" h="276860" w="972819">
                  <a:moveTo>
                    <a:pt x="972438" y="0"/>
                  </a:moveTo>
                  <a:lnTo>
                    <a:pt x="0" y="0"/>
                  </a:lnTo>
                  <a:lnTo>
                    <a:pt x="0" y="276453"/>
                  </a:lnTo>
                  <a:lnTo>
                    <a:pt x="972438" y="276453"/>
                  </a:lnTo>
                  <a:lnTo>
                    <a:pt x="972438" y="0"/>
                  </a:lnTo>
                  <a:close/>
                </a:path>
              </a:pathLst>
            </a:custGeom>
            <a:solidFill>
              <a:srgbClr val="C1EFD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13" name="Google Shape;613;p21"/>
            <p:cNvSpPr/>
            <p:nvPr/>
          </p:nvSpPr>
          <p:spPr>
            <a:xfrm>
              <a:off x="13181711" y="3734790"/>
              <a:ext cx="972819" cy="276860"/>
            </a:xfrm>
            <a:custGeom>
              <a:rect b="b" l="l" r="r" t="t"/>
              <a:pathLst>
                <a:path extrusionOk="0" h="276860" w="972819">
                  <a:moveTo>
                    <a:pt x="0" y="276453"/>
                  </a:moveTo>
                  <a:lnTo>
                    <a:pt x="972438" y="276453"/>
                  </a:lnTo>
                  <a:lnTo>
                    <a:pt x="972438" y="0"/>
                  </a:lnTo>
                  <a:lnTo>
                    <a:pt x="0" y="0"/>
                  </a:lnTo>
                  <a:lnTo>
                    <a:pt x="0" y="276453"/>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14" name="Google Shape;614;p21"/>
            <p:cNvSpPr/>
            <p:nvPr/>
          </p:nvSpPr>
          <p:spPr>
            <a:xfrm>
              <a:off x="13181711" y="4184789"/>
              <a:ext cx="972819" cy="283210"/>
            </a:xfrm>
            <a:custGeom>
              <a:rect b="b" l="l" r="r" t="t"/>
              <a:pathLst>
                <a:path extrusionOk="0" h="283210" w="972819">
                  <a:moveTo>
                    <a:pt x="972438" y="0"/>
                  </a:moveTo>
                  <a:lnTo>
                    <a:pt x="0" y="0"/>
                  </a:lnTo>
                  <a:lnTo>
                    <a:pt x="0" y="282981"/>
                  </a:lnTo>
                  <a:lnTo>
                    <a:pt x="972438" y="282981"/>
                  </a:lnTo>
                  <a:lnTo>
                    <a:pt x="972438" y="0"/>
                  </a:lnTo>
                  <a:close/>
                </a:path>
              </a:pathLst>
            </a:custGeom>
            <a:solidFill>
              <a:srgbClr val="C1EFD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15" name="Google Shape;615;p21"/>
            <p:cNvSpPr/>
            <p:nvPr/>
          </p:nvSpPr>
          <p:spPr>
            <a:xfrm>
              <a:off x="13181711" y="4184789"/>
              <a:ext cx="972819" cy="283210"/>
            </a:xfrm>
            <a:custGeom>
              <a:rect b="b" l="l" r="r" t="t"/>
              <a:pathLst>
                <a:path extrusionOk="0" h="283210" w="972819">
                  <a:moveTo>
                    <a:pt x="0" y="282981"/>
                  </a:moveTo>
                  <a:lnTo>
                    <a:pt x="972438" y="282981"/>
                  </a:lnTo>
                  <a:lnTo>
                    <a:pt x="972438" y="0"/>
                  </a:lnTo>
                  <a:lnTo>
                    <a:pt x="0" y="0"/>
                  </a:lnTo>
                  <a:lnTo>
                    <a:pt x="0" y="28298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16" name="Google Shape;616;p21"/>
            <p:cNvSpPr/>
            <p:nvPr/>
          </p:nvSpPr>
          <p:spPr>
            <a:xfrm>
              <a:off x="13181711" y="4535792"/>
              <a:ext cx="972819" cy="273685"/>
            </a:xfrm>
            <a:custGeom>
              <a:rect b="b" l="l" r="r" t="t"/>
              <a:pathLst>
                <a:path extrusionOk="0" h="273685" w="972819">
                  <a:moveTo>
                    <a:pt x="972438" y="0"/>
                  </a:moveTo>
                  <a:lnTo>
                    <a:pt x="0" y="0"/>
                  </a:lnTo>
                  <a:lnTo>
                    <a:pt x="0" y="273532"/>
                  </a:lnTo>
                  <a:lnTo>
                    <a:pt x="972438" y="273532"/>
                  </a:lnTo>
                  <a:lnTo>
                    <a:pt x="972438" y="0"/>
                  </a:lnTo>
                  <a:close/>
                </a:path>
              </a:pathLst>
            </a:custGeom>
            <a:solidFill>
              <a:srgbClr val="C1EFD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17" name="Google Shape;617;p21"/>
            <p:cNvSpPr/>
            <p:nvPr/>
          </p:nvSpPr>
          <p:spPr>
            <a:xfrm>
              <a:off x="13181711" y="4535792"/>
              <a:ext cx="972819" cy="273685"/>
            </a:xfrm>
            <a:custGeom>
              <a:rect b="b" l="l" r="r" t="t"/>
              <a:pathLst>
                <a:path extrusionOk="0" h="273685" w="972819">
                  <a:moveTo>
                    <a:pt x="0" y="273532"/>
                  </a:moveTo>
                  <a:lnTo>
                    <a:pt x="972438" y="273532"/>
                  </a:lnTo>
                  <a:lnTo>
                    <a:pt x="972438" y="0"/>
                  </a:lnTo>
                  <a:lnTo>
                    <a:pt x="0" y="0"/>
                  </a:lnTo>
                  <a:lnTo>
                    <a:pt x="0" y="273532"/>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18" name="Google Shape;618;p21"/>
            <p:cNvSpPr/>
            <p:nvPr/>
          </p:nvSpPr>
          <p:spPr>
            <a:xfrm>
              <a:off x="13181711" y="4877790"/>
              <a:ext cx="972819" cy="283210"/>
            </a:xfrm>
            <a:custGeom>
              <a:rect b="b" l="l" r="r" t="t"/>
              <a:pathLst>
                <a:path extrusionOk="0" h="283210" w="972819">
                  <a:moveTo>
                    <a:pt x="972438" y="0"/>
                  </a:moveTo>
                  <a:lnTo>
                    <a:pt x="0" y="0"/>
                  </a:lnTo>
                  <a:lnTo>
                    <a:pt x="0" y="282917"/>
                  </a:lnTo>
                  <a:lnTo>
                    <a:pt x="972438" y="282917"/>
                  </a:lnTo>
                  <a:lnTo>
                    <a:pt x="972438" y="0"/>
                  </a:lnTo>
                  <a:close/>
                </a:path>
              </a:pathLst>
            </a:custGeom>
            <a:solidFill>
              <a:srgbClr val="C1EFD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19" name="Google Shape;619;p21"/>
            <p:cNvSpPr/>
            <p:nvPr/>
          </p:nvSpPr>
          <p:spPr>
            <a:xfrm>
              <a:off x="13181711" y="4877790"/>
              <a:ext cx="972819" cy="283210"/>
            </a:xfrm>
            <a:custGeom>
              <a:rect b="b" l="l" r="r" t="t"/>
              <a:pathLst>
                <a:path extrusionOk="0" h="283210" w="972819">
                  <a:moveTo>
                    <a:pt x="0" y="282917"/>
                  </a:moveTo>
                  <a:lnTo>
                    <a:pt x="972438" y="282917"/>
                  </a:lnTo>
                  <a:lnTo>
                    <a:pt x="972438" y="0"/>
                  </a:lnTo>
                  <a:lnTo>
                    <a:pt x="0" y="0"/>
                  </a:lnTo>
                  <a:lnTo>
                    <a:pt x="0" y="28291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20" name="Google Shape;620;p21"/>
            <p:cNvSpPr/>
            <p:nvPr/>
          </p:nvSpPr>
          <p:spPr>
            <a:xfrm>
              <a:off x="13181711" y="5219788"/>
              <a:ext cx="972819" cy="283210"/>
            </a:xfrm>
            <a:custGeom>
              <a:rect b="b" l="l" r="r" t="t"/>
              <a:pathLst>
                <a:path extrusionOk="0" h="283210" w="972819">
                  <a:moveTo>
                    <a:pt x="972438" y="0"/>
                  </a:moveTo>
                  <a:lnTo>
                    <a:pt x="0" y="0"/>
                  </a:lnTo>
                  <a:lnTo>
                    <a:pt x="0" y="282917"/>
                  </a:lnTo>
                  <a:lnTo>
                    <a:pt x="972438" y="282917"/>
                  </a:lnTo>
                  <a:lnTo>
                    <a:pt x="972438" y="0"/>
                  </a:lnTo>
                  <a:close/>
                </a:path>
              </a:pathLst>
            </a:custGeom>
            <a:solidFill>
              <a:srgbClr val="C1EFD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21" name="Google Shape;621;p21"/>
            <p:cNvSpPr/>
            <p:nvPr/>
          </p:nvSpPr>
          <p:spPr>
            <a:xfrm>
              <a:off x="13181711" y="5219788"/>
              <a:ext cx="972819" cy="283210"/>
            </a:xfrm>
            <a:custGeom>
              <a:rect b="b" l="l" r="r" t="t"/>
              <a:pathLst>
                <a:path extrusionOk="0" h="283210" w="972819">
                  <a:moveTo>
                    <a:pt x="0" y="282917"/>
                  </a:moveTo>
                  <a:lnTo>
                    <a:pt x="972438" y="282917"/>
                  </a:lnTo>
                  <a:lnTo>
                    <a:pt x="972438" y="0"/>
                  </a:lnTo>
                  <a:lnTo>
                    <a:pt x="0" y="0"/>
                  </a:lnTo>
                  <a:lnTo>
                    <a:pt x="0" y="28291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22" name="Google Shape;622;p21"/>
            <p:cNvSpPr/>
            <p:nvPr/>
          </p:nvSpPr>
          <p:spPr>
            <a:xfrm>
              <a:off x="13181711" y="5561787"/>
              <a:ext cx="972819" cy="283210"/>
            </a:xfrm>
            <a:custGeom>
              <a:rect b="b" l="l" r="r" t="t"/>
              <a:pathLst>
                <a:path extrusionOk="0" h="283210" w="972819">
                  <a:moveTo>
                    <a:pt x="972438" y="0"/>
                  </a:moveTo>
                  <a:lnTo>
                    <a:pt x="0" y="0"/>
                  </a:lnTo>
                  <a:lnTo>
                    <a:pt x="0" y="282917"/>
                  </a:lnTo>
                  <a:lnTo>
                    <a:pt x="972438" y="282917"/>
                  </a:lnTo>
                  <a:lnTo>
                    <a:pt x="972438" y="0"/>
                  </a:lnTo>
                  <a:close/>
                </a:path>
              </a:pathLst>
            </a:custGeom>
            <a:solidFill>
              <a:srgbClr val="C1EFD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23" name="Google Shape;623;p21"/>
            <p:cNvSpPr/>
            <p:nvPr/>
          </p:nvSpPr>
          <p:spPr>
            <a:xfrm>
              <a:off x="13181711" y="5561787"/>
              <a:ext cx="972819" cy="283210"/>
            </a:xfrm>
            <a:custGeom>
              <a:rect b="b" l="l" r="r" t="t"/>
              <a:pathLst>
                <a:path extrusionOk="0" h="283210" w="972819">
                  <a:moveTo>
                    <a:pt x="0" y="282917"/>
                  </a:moveTo>
                  <a:lnTo>
                    <a:pt x="972438" y="282917"/>
                  </a:lnTo>
                  <a:lnTo>
                    <a:pt x="972438" y="0"/>
                  </a:lnTo>
                  <a:lnTo>
                    <a:pt x="0" y="0"/>
                  </a:lnTo>
                  <a:lnTo>
                    <a:pt x="0" y="28291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24" name="Google Shape;624;p21"/>
            <p:cNvSpPr/>
            <p:nvPr/>
          </p:nvSpPr>
          <p:spPr>
            <a:xfrm>
              <a:off x="13181711" y="5903785"/>
              <a:ext cx="972819" cy="283210"/>
            </a:xfrm>
            <a:custGeom>
              <a:rect b="b" l="l" r="r" t="t"/>
              <a:pathLst>
                <a:path extrusionOk="0" h="283210" w="972819">
                  <a:moveTo>
                    <a:pt x="972438" y="0"/>
                  </a:moveTo>
                  <a:lnTo>
                    <a:pt x="0" y="0"/>
                  </a:lnTo>
                  <a:lnTo>
                    <a:pt x="0" y="282917"/>
                  </a:lnTo>
                  <a:lnTo>
                    <a:pt x="972438" y="282917"/>
                  </a:lnTo>
                  <a:lnTo>
                    <a:pt x="972438" y="0"/>
                  </a:lnTo>
                  <a:close/>
                </a:path>
              </a:pathLst>
            </a:custGeom>
            <a:solidFill>
              <a:srgbClr val="C1EFD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25" name="Google Shape;625;p21"/>
            <p:cNvSpPr/>
            <p:nvPr/>
          </p:nvSpPr>
          <p:spPr>
            <a:xfrm>
              <a:off x="13181711" y="5903785"/>
              <a:ext cx="972819" cy="283210"/>
            </a:xfrm>
            <a:custGeom>
              <a:rect b="b" l="l" r="r" t="t"/>
              <a:pathLst>
                <a:path extrusionOk="0" h="283210" w="972819">
                  <a:moveTo>
                    <a:pt x="0" y="282917"/>
                  </a:moveTo>
                  <a:lnTo>
                    <a:pt x="972438" y="282917"/>
                  </a:lnTo>
                  <a:lnTo>
                    <a:pt x="972438" y="0"/>
                  </a:lnTo>
                  <a:lnTo>
                    <a:pt x="0" y="0"/>
                  </a:lnTo>
                  <a:lnTo>
                    <a:pt x="0" y="28291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26" name="Google Shape;626;p21"/>
            <p:cNvSpPr/>
            <p:nvPr/>
          </p:nvSpPr>
          <p:spPr>
            <a:xfrm>
              <a:off x="13181711" y="6263792"/>
              <a:ext cx="972819" cy="283210"/>
            </a:xfrm>
            <a:custGeom>
              <a:rect b="b" l="l" r="r" t="t"/>
              <a:pathLst>
                <a:path extrusionOk="0" h="283209" w="972819">
                  <a:moveTo>
                    <a:pt x="972438" y="0"/>
                  </a:moveTo>
                  <a:lnTo>
                    <a:pt x="0" y="0"/>
                  </a:lnTo>
                  <a:lnTo>
                    <a:pt x="0" y="282917"/>
                  </a:lnTo>
                  <a:lnTo>
                    <a:pt x="972438" y="282917"/>
                  </a:lnTo>
                  <a:lnTo>
                    <a:pt x="972438" y="0"/>
                  </a:lnTo>
                  <a:close/>
                </a:path>
              </a:pathLst>
            </a:custGeom>
            <a:solidFill>
              <a:srgbClr val="C1EFD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27" name="Google Shape;627;p21"/>
            <p:cNvSpPr/>
            <p:nvPr/>
          </p:nvSpPr>
          <p:spPr>
            <a:xfrm>
              <a:off x="13181711" y="6263792"/>
              <a:ext cx="972819" cy="283210"/>
            </a:xfrm>
            <a:custGeom>
              <a:rect b="b" l="l" r="r" t="t"/>
              <a:pathLst>
                <a:path extrusionOk="0" h="283209" w="972819">
                  <a:moveTo>
                    <a:pt x="0" y="282917"/>
                  </a:moveTo>
                  <a:lnTo>
                    <a:pt x="972438" y="282917"/>
                  </a:lnTo>
                  <a:lnTo>
                    <a:pt x="972438" y="0"/>
                  </a:lnTo>
                  <a:lnTo>
                    <a:pt x="0" y="0"/>
                  </a:lnTo>
                  <a:lnTo>
                    <a:pt x="0" y="28291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28" name="Google Shape;628;p21"/>
            <p:cNvSpPr/>
            <p:nvPr/>
          </p:nvSpPr>
          <p:spPr>
            <a:xfrm>
              <a:off x="13181711" y="6623786"/>
              <a:ext cx="972819" cy="335915"/>
            </a:xfrm>
            <a:custGeom>
              <a:rect b="b" l="l" r="r" t="t"/>
              <a:pathLst>
                <a:path extrusionOk="0" h="335915" w="972819">
                  <a:moveTo>
                    <a:pt x="972438" y="0"/>
                  </a:moveTo>
                  <a:lnTo>
                    <a:pt x="0" y="0"/>
                  </a:lnTo>
                  <a:lnTo>
                    <a:pt x="0" y="335521"/>
                  </a:lnTo>
                  <a:lnTo>
                    <a:pt x="972438" y="335521"/>
                  </a:lnTo>
                  <a:lnTo>
                    <a:pt x="972438" y="0"/>
                  </a:lnTo>
                  <a:close/>
                </a:path>
              </a:pathLst>
            </a:custGeom>
            <a:solidFill>
              <a:srgbClr val="C1EFD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29" name="Google Shape;629;p21"/>
            <p:cNvSpPr/>
            <p:nvPr/>
          </p:nvSpPr>
          <p:spPr>
            <a:xfrm>
              <a:off x="13181711" y="6623786"/>
              <a:ext cx="972819" cy="335915"/>
            </a:xfrm>
            <a:custGeom>
              <a:rect b="b" l="l" r="r" t="t"/>
              <a:pathLst>
                <a:path extrusionOk="0" h="335915" w="972819">
                  <a:moveTo>
                    <a:pt x="0" y="335521"/>
                  </a:moveTo>
                  <a:lnTo>
                    <a:pt x="972438" y="335521"/>
                  </a:lnTo>
                  <a:lnTo>
                    <a:pt x="972438" y="0"/>
                  </a:lnTo>
                  <a:lnTo>
                    <a:pt x="0" y="0"/>
                  </a:lnTo>
                  <a:lnTo>
                    <a:pt x="0" y="33552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30" name="Google Shape;630;p21"/>
            <p:cNvSpPr/>
            <p:nvPr/>
          </p:nvSpPr>
          <p:spPr>
            <a:xfrm>
              <a:off x="13181711" y="7019785"/>
              <a:ext cx="972819" cy="283210"/>
            </a:xfrm>
            <a:custGeom>
              <a:rect b="b" l="l" r="r" t="t"/>
              <a:pathLst>
                <a:path extrusionOk="0" h="283209" w="972819">
                  <a:moveTo>
                    <a:pt x="972438" y="0"/>
                  </a:moveTo>
                  <a:lnTo>
                    <a:pt x="0" y="0"/>
                  </a:lnTo>
                  <a:lnTo>
                    <a:pt x="0" y="282917"/>
                  </a:lnTo>
                  <a:lnTo>
                    <a:pt x="972438" y="282917"/>
                  </a:lnTo>
                  <a:lnTo>
                    <a:pt x="972438" y="0"/>
                  </a:lnTo>
                  <a:close/>
                </a:path>
              </a:pathLst>
            </a:custGeom>
            <a:solidFill>
              <a:srgbClr val="C1EFD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31" name="Google Shape;631;p21"/>
            <p:cNvSpPr/>
            <p:nvPr/>
          </p:nvSpPr>
          <p:spPr>
            <a:xfrm>
              <a:off x="13181711" y="7019785"/>
              <a:ext cx="972819" cy="283210"/>
            </a:xfrm>
            <a:custGeom>
              <a:rect b="b" l="l" r="r" t="t"/>
              <a:pathLst>
                <a:path extrusionOk="0" h="283209" w="972819">
                  <a:moveTo>
                    <a:pt x="0" y="282917"/>
                  </a:moveTo>
                  <a:lnTo>
                    <a:pt x="972438" y="282917"/>
                  </a:lnTo>
                  <a:lnTo>
                    <a:pt x="972438" y="0"/>
                  </a:lnTo>
                  <a:lnTo>
                    <a:pt x="0" y="0"/>
                  </a:lnTo>
                  <a:lnTo>
                    <a:pt x="0" y="28291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32" name="Google Shape;632;p21"/>
            <p:cNvSpPr/>
            <p:nvPr/>
          </p:nvSpPr>
          <p:spPr>
            <a:xfrm>
              <a:off x="13181711" y="7397788"/>
              <a:ext cx="972819" cy="283210"/>
            </a:xfrm>
            <a:custGeom>
              <a:rect b="b" l="l" r="r" t="t"/>
              <a:pathLst>
                <a:path extrusionOk="0" h="283209" w="972819">
                  <a:moveTo>
                    <a:pt x="972438" y="0"/>
                  </a:moveTo>
                  <a:lnTo>
                    <a:pt x="0" y="0"/>
                  </a:lnTo>
                  <a:lnTo>
                    <a:pt x="0" y="282917"/>
                  </a:lnTo>
                  <a:lnTo>
                    <a:pt x="972438" y="282917"/>
                  </a:lnTo>
                  <a:lnTo>
                    <a:pt x="972438" y="0"/>
                  </a:lnTo>
                  <a:close/>
                </a:path>
              </a:pathLst>
            </a:custGeom>
            <a:solidFill>
              <a:srgbClr val="C1EFD3"/>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33" name="Google Shape;633;p21"/>
            <p:cNvSpPr/>
            <p:nvPr/>
          </p:nvSpPr>
          <p:spPr>
            <a:xfrm>
              <a:off x="13181711" y="7397788"/>
              <a:ext cx="972819" cy="283210"/>
            </a:xfrm>
            <a:custGeom>
              <a:rect b="b" l="l" r="r" t="t"/>
              <a:pathLst>
                <a:path extrusionOk="0" h="283209" w="972819">
                  <a:moveTo>
                    <a:pt x="0" y="282917"/>
                  </a:moveTo>
                  <a:lnTo>
                    <a:pt x="972438" y="282917"/>
                  </a:lnTo>
                  <a:lnTo>
                    <a:pt x="972438" y="0"/>
                  </a:lnTo>
                  <a:lnTo>
                    <a:pt x="0" y="0"/>
                  </a:lnTo>
                  <a:lnTo>
                    <a:pt x="0" y="282917"/>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634" name="Google Shape;634;p21"/>
          <p:cNvSpPr txBox="1"/>
          <p:nvPr/>
        </p:nvSpPr>
        <p:spPr>
          <a:xfrm>
            <a:off x="7001443" y="1360921"/>
            <a:ext cx="385800" cy="144000"/>
          </a:xfrm>
          <a:prstGeom prst="rect">
            <a:avLst/>
          </a:prstGeom>
          <a:noFill/>
          <a:ln>
            <a:noFill/>
          </a:ln>
        </p:spPr>
        <p:txBody>
          <a:bodyPr anchorCtr="0" anchor="t" bIns="0" lIns="0" spcFirstLastPara="1" rIns="0" wrap="square" tIns="9125">
            <a:spAutoFit/>
          </a:bodyPr>
          <a:lstStyle/>
          <a:p>
            <a:pPr indent="0" lvl="0" marL="12700" marR="0" rtl="0" algn="ctr">
              <a:lnSpc>
                <a:spcPct val="116666"/>
              </a:lnSpc>
              <a:spcBef>
                <a:spcPts val="0"/>
              </a:spcBef>
              <a:spcAft>
                <a:spcPts val="0"/>
              </a:spcAft>
              <a:buNone/>
            </a:pPr>
            <a:r>
              <a:rPr lang="en" sz="300">
                <a:solidFill>
                  <a:srgbClr val="231F20"/>
                </a:solidFill>
                <a:latin typeface="Verdana"/>
                <a:ea typeface="Verdana"/>
                <a:cs typeface="Verdana"/>
                <a:sym typeface="Verdana"/>
              </a:rPr>
              <a:t>Deputy Mayor for Health and Human Services</a:t>
            </a:r>
            <a:endParaRPr sz="300">
              <a:latin typeface="Verdana"/>
              <a:ea typeface="Verdana"/>
              <a:cs typeface="Verdana"/>
              <a:sym typeface="Verdana"/>
            </a:endParaRPr>
          </a:p>
        </p:txBody>
      </p:sp>
      <p:sp>
        <p:nvSpPr>
          <p:cNvPr id="635" name="Google Shape;635;p21"/>
          <p:cNvSpPr txBox="1"/>
          <p:nvPr/>
        </p:nvSpPr>
        <p:spPr>
          <a:xfrm>
            <a:off x="6972166" y="1838167"/>
            <a:ext cx="443100" cy="100500"/>
          </a:xfrm>
          <a:prstGeom prst="rect">
            <a:avLst/>
          </a:prstGeom>
          <a:noFill/>
          <a:ln>
            <a:noFill/>
          </a:ln>
        </p:spPr>
        <p:txBody>
          <a:bodyPr anchorCtr="0" anchor="t" bIns="0" lIns="0" spcFirstLastPara="1" rIns="0" wrap="square" tIns="9125">
            <a:spAutoFit/>
          </a:bodyPr>
          <a:lstStyle/>
          <a:p>
            <a:pPr indent="-139700" lvl="0" marL="139700" marR="0" rtl="0" algn="l">
              <a:lnSpc>
                <a:spcPct val="116666"/>
              </a:lnSpc>
              <a:spcBef>
                <a:spcPts val="0"/>
              </a:spcBef>
              <a:spcAft>
                <a:spcPts val="0"/>
              </a:spcAft>
              <a:buNone/>
            </a:pPr>
            <a:r>
              <a:rPr lang="en" sz="300">
                <a:solidFill>
                  <a:srgbClr val="231F20"/>
                </a:solidFill>
                <a:latin typeface="Verdana"/>
                <a:ea typeface="Verdana"/>
                <a:cs typeface="Verdana"/>
                <a:sym typeface="Verdana"/>
              </a:rPr>
              <a:t>Department of Social Services</a:t>
            </a:r>
            <a:endParaRPr sz="300">
              <a:latin typeface="Verdana"/>
              <a:ea typeface="Verdana"/>
              <a:cs typeface="Verdana"/>
              <a:sym typeface="Verdana"/>
            </a:endParaRPr>
          </a:p>
        </p:txBody>
      </p:sp>
      <p:sp>
        <p:nvSpPr>
          <p:cNvPr id="636" name="Google Shape;636;p21"/>
          <p:cNvSpPr txBox="1"/>
          <p:nvPr/>
        </p:nvSpPr>
        <p:spPr>
          <a:xfrm>
            <a:off x="7009264" y="2065053"/>
            <a:ext cx="374100" cy="100500"/>
          </a:xfrm>
          <a:prstGeom prst="rect">
            <a:avLst/>
          </a:prstGeom>
          <a:noFill/>
          <a:ln>
            <a:noFill/>
          </a:ln>
        </p:spPr>
        <p:txBody>
          <a:bodyPr anchorCtr="0" anchor="t" bIns="0" lIns="0" spcFirstLastPara="1" rIns="0" wrap="square" tIns="9125">
            <a:spAutoFit/>
          </a:bodyPr>
          <a:lstStyle/>
          <a:p>
            <a:pPr indent="-38100" lvl="0" marL="38100" marR="0" rtl="0" algn="l">
              <a:lnSpc>
                <a:spcPct val="116666"/>
              </a:lnSpc>
              <a:spcBef>
                <a:spcPts val="0"/>
              </a:spcBef>
              <a:spcAft>
                <a:spcPts val="0"/>
              </a:spcAft>
              <a:buNone/>
            </a:pPr>
            <a:r>
              <a:rPr lang="en" sz="300">
                <a:solidFill>
                  <a:srgbClr val="231F20"/>
                </a:solidFill>
                <a:latin typeface="Verdana"/>
                <a:ea typeface="Verdana"/>
                <a:cs typeface="Verdana"/>
                <a:sym typeface="Verdana"/>
              </a:rPr>
              <a:t>Human Resources Administration</a:t>
            </a:r>
            <a:endParaRPr sz="300">
              <a:latin typeface="Verdana"/>
              <a:ea typeface="Verdana"/>
              <a:cs typeface="Verdana"/>
              <a:sym typeface="Verdana"/>
            </a:endParaRPr>
          </a:p>
        </p:txBody>
      </p:sp>
      <p:sp>
        <p:nvSpPr>
          <p:cNvPr id="637" name="Google Shape;637;p21"/>
          <p:cNvSpPr txBox="1"/>
          <p:nvPr/>
        </p:nvSpPr>
        <p:spPr>
          <a:xfrm>
            <a:off x="7001911" y="2234354"/>
            <a:ext cx="388800" cy="100500"/>
          </a:xfrm>
          <a:prstGeom prst="rect">
            <a:avLst/>
          </a:prstGeom>
          <a:noFill/>
          <a:ln>
            <a:noFill/>
          </a:ln>
        </p:spPr>
        <p:txBody>
          <a:bodyPr anchorCtr="0" anchor="t" bIns="0" lIns="0" spcFirstLastPara="1" rIns="0" wrap="square" tIns="9125">
            <a:spAutoFit/>
          </a:bodyPr>
          <a:lstStyle/>
          <a:p>
            <a:pPr indent="3810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Department of Homeless Services</a:t>
            </a:r>
            <a:endParaRPr sz="300">
              <a:latin typeface="Verdana"/>
              <a:ea typeface="Verdana"/>
              <a:cs typeface="Verdana"/>
              <a:sym typeface="Verdana"/>
            </a:endParaRPr>
          </a:p>
        </p:txBody>
      </p:sp>
      <p:sp>
        <p:nvSpPr>
          <p:cNvPr id="638" name="Google Shape;638;p21"/>
          <p:cNvSpPr txBox="1"/>
          <p:nvPr/>
        </p:nvSpPr>
        <p:spPr>
          <a:xfrm>
            <a:off x="6969826" y="2399070"/>
            <a:ext cx="453000" cy="100500"/>
          </a:xfrm>
          <a:prstGeom prst="rect">
            <a:avLst/>
          </a:prstGeom>
          <a:noFill/>
          <a:ln>
            <a:noFill/>
          </a:ln>
        </p:spPr>
        <p:txBody>
          <a:bodyPr anchorCtr="0" anchor="t" bIns="0" lIns="0" spcFirstLastPara="1" rIns="0" wrap="square" tIns="9125">
            <a:spAutoFit/>
          </a:bodyPr>
          <a:lstStyle/>
          <a:p>
            <a:pPr indent="-12700" lvl="0" marL="25400" marR="0" rtl="0" algn="l">
              <a:lnSpc>
                <a:spcPct val="116666"/>
              </a:lnSpc>
              <a:spcBef>
                <a:spcPts val="0"/>
              </a:spcBef>
              <a:spcAft>
                <a:spcPts val="0"/>
              </a:spcAft>
              <a:buNone/>
            </a:pPr>
            <a:r>
              <a:rPr lang="en" sz="300">
                <a:solidFill>
                  <a:srgbClr val="231F20"/>
                </a:solidFill>
                <a:latin typeface="Verdana"/>
                <a:ea typeface="Verdana"/>
                <a:cs typeface="Verdana"/>
                <a:sym typeface="Verdana"/>
              </a:rPr>
              <a:t>Department of Health and Mental Hygiene</a:t>
            </a:r>
            <a:endParaRPr sz="300">
              <a:latin typeface="Verdana"/>
              <a:ea typeface="Verdana"/>
              <a:cs typeface="Verdana"/>
              <a:sym typeface="Verdana"/>
            </a:endParaRPr>
          </a:p>
        </p:txBody>
      </p:sp>
      <p:sp>
        <p:nvSpPr>
          <p:cNvPr id="639" name="Google Shape;639;p21"/>
          <p:cNvSpPr txBox="1"/>
          <p:nvPr/>
        </p:nvSpPr>
        <p:spPr>
          <a:xfrm>
            <a:off x="6999505" y="2570837"/>
            <a:ext cx="393300" cy="100500"/>
          </a:xfrm>
          <a:prstGeom prst="rect">
            <a:avLst/>
          </a:prstGeom>
          <a:noFill/>
          <a:ln>
            <a:noFill/>
          </a:ln>
        </p:spPr>
        <p:txBody>
          <a:bodyPr anchorCtr="0" anchor="t" bIns="0" lIns="0" spcFirstLastPara="1" rIns="0" wrap="square" tIns="9125">
            <a:spAutoFit/>
          </a:bodyPr>
          <a:lstStyle/>
          <a:p>
            <a:pPr indent="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Administration for Children’s Services</a:t>
            </a:r>
            <a:endParaRPr sz="300">
              <a:latin typeface="Verdana"/>
              <a:ea typeface="Verdana"/>
              <a:cs typeface="Verdana"/>
              <a:sym typeface="Verdana"/>
            </a:endParaRPr>
          </a:p>
        </p:txBody>
      </p:sp>
      <p:sp>
        <p:nvSpPr>
          <p:cNvPr id="640" name="Google Shape;640;p21"/>
          <p:cNvSpPr txBox="1"/>
          <p:nvPr/>
        </p:nvSpPr>
        <p:spPr>
          <a:xfrm>
            <a:off x="6994492" y="2735758"/>
            <a:ext cx="403500" cy="100500"/>
          </a:xfrm>
          <a:prstGeom prst="rect">
            <a:avLst/>
          </a:prstGeom>
          <a:noFill/>
          <a:ln>
            <a:noFill/>
          </a:ln>
        </p:spPr>
        <p:txBody>
          <a:bodyPr anchorCtr="0" anchor="t" bIns="0" lIns="0" spcFirstLastPara="1" rIns="0" wrap="square" tIns="9125">
            <a:spAutoFit/>
          </a:bodyPr>
          <a:lstStyle/>
          <a:p>
            <a:pPr indent="-139700" lvl="0" marL="139700" marR="0" rtl="0" algn="l">
              <a:lnSpc>
                <a:spcPct val="116666"/>
              </a:lnSpc>
              <a:spcBef>
                <a:spcPts val="0"/>
              </a:spcBef>
              <a:spcAft>
                <a:spcPts val="0"/>
              </a:spcAft>
              <a:buNone/>
            </a:pPr>
            <a:r>
              <a:rPr lang="en" sz="300">
                <a:solidFill>
                  <a:srgbClr val="231F20"/>
                </a:solidFill>
                <a:latin typeface="Verdana"/>
                <a:ea typeface="Verdana"/>
                <a:cs typeface="Verdana"/>
                <a:sym typeface="Verdana"/>
              </a:rPr>
              <a:t>Department for the Aging</a:t>
            </a:r>
            <a:endParaRPr sz="300">
              <a:latin typeface="Verdana"/>
              <a:ea typeface="Verdana"/>
              <a:cs typeface="Verdana"/>
              <a:sym typeface="Verdana"/>
            </a:endParaRPr>
          </a:p>
        </p:txBody>
      </p:sp>
      <p:sp>
        <p:nvSpPr>
          <p:cNvPr id="641" name="Google Shape;641;p21"/>
          <p:cNvSpPr txBox="1"/>
          <p:nvPr/>
        </p:nvSpPr>
        <p:spPr>
          <a:xfrm>
            <a:off x="7004116" y="2907469"/>
            <a:ext cx="384000" cy="100500"/>
          </a:xfrm>
          <a:prstGeom prst="rect">
            <a:avLst/>
          </a:prstGeom>
          <a:noFill/>
          <a:ln>
            <a:noFill/>
          </a:ln>
        </p:spPr>
        <p:txBody>
          <a:bodyPr anchorCtr="0" anchor="t" bIns="0" lIns="0" spcFirstLastPara="1" rIns="0" wrap="square" tIns="9125">
            <a:spAutoFit/>
          </a:bodyPr>
          <a:lstStyle/>
          <a:p>
            <a:pPr indent="-1270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the Chief Medical Examiner</a:t>
            </a:r>
            <a:endParaRPr sz="300">
              <a:latin typeface="Verdana"/>
              <a:ea typeface="Verdana"/>
              <a:cs typeface="Verdana"/>
              <a:sym typeface="Verdana"/>
            </a:endParaRPr>
          </a:p>
        </p:txBody>
      </p:sp>
      <p:sp>
        <p:nvSpPr>
          <p:cNvPr id="642" name="Google Shape;642;p21"/>
          <p:cNvSpPr txBox="1"/>
          <p:nvPr/>
        </p:nvSpPr>
        <p:spPr>
          <a:xfrm>
            <a:off x="6991751" y="3079770"/>
            <a:ext cx="409200" cy="100500"/>
          </a:xfrm>
          <a:prstGeom prst="rect">
            <a:avLst/>
          </a:prstGeom>
          <a:noFill/>
          <a:ln>
            <a:noFill/>
          </a:ln>
        </p:spPr>
        <p:txBody>
          <a:bodyPr anchorCtr="0" anchor="t" bIns="0" lIns="0" spcFirstLastPara="1" rIns="0" wrap="square" tIns="9125">
            <a:spAutoFit/>
          </a:bodyPr>
          <a:lstStyle/>
          <a:p>
            <a:pPr indent="-127000" lvl="0" marL="1397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Immigrant Affairs</a:t>
            </a:r>
            <a:endParaRPr sz="300">
              <a:latin typeface="Verdana"/>
              <a:ea typeface="Verdana"/>
              <a:cs typeface="Verdana"/>
              <a:sym typeface="Verdana"/>
            </a:endParaRPr>
          </a:p>
        </p:txBody>
      </p:sp>
      <p:sp>
        <p:nvSpPr>
          <p:cNvPr id="643" name="Google Shape;643;p21"/>
          <p:cNvSpPr txBox="1"/>
          <p:nvPr/>
        </p:nvSpPr>
        <p:spPr>
          <a:xfrm>
            <a:off x="6942154" y="3448592"/>
            <a:ext cx="508200" cy="100500"/>
          </a:xfrm>
          <a:prstGeom prst="rect">
            <a:avLst/>
          </a:prstGeom>
          <a:noFill/>
          <a:ln>
            <a:noFill/>
          </a:ln>
        </p:spPr>
        <p:txBody>
          <a:bodyPr anchorCtr="0" anchor="t" bIns="0" lIns="0" spcFirstLastPara="1" rIns="0" wrap="square" tIns="9125">
            <a:spAutoFit/>
          </a:bodyPr>
          <a:lstStyle/>
          <a:p>
            <a:pPr indent="-152400" lvl="0" marL="165100" marR="0" rtl="0" algn="l">
              <a:lnSpc>
                <a:spcPct val="116666"/>
              </a:lnSpc>
              <a:spcBef>
                <a:spcPts val="0"/>
              </a:spcBef>
              <a:spcAft>
                <a:spcPts val="0"/>
              </a:spcAft>
              <a:buNone/>
            </a:pPr>
            <a:r>
              <a:rPr lang="en" sz="300">
                <a:solidFill>
                  <a:srgbClr val="231F20"/>
                </a:solidFill>
                <a:latin typeface="Verdana"/>
                <a:ea typeface="Verdana"/>
                <a:cs typeface="Verdana"/>
                <a:sym typeface="Verdana"/>
              </a:rPr>
              <a:t>Department of Veterans’ Services</a:t>
            </a:r>
            <a:endParaRPr sz="300">
              <a:latin typeface="Verdana"/>
              <a:ea typeface="Verdana"/>
              <a:cs typeface="Verdana"/>
              <a:sym typeface="Verdana"/>
            </a:endParaRPr>
          </a:p>
        </p:txBody>
      </p:sp>
      <p:sp>
        <p:nvSpPr>
          <p:cNvPr id="644" name="Google Shape;644;p21"/>
          <p:cNvSpPr txBox="1"/>
          <p:nvPr/>
        </p:nvSpPr>
        <p:spPr>
          <a:xfrm>
            <a:off x="6974172" y="3632404"/>
            <a:ext cx="434400" cy="100500"/>
          </a:xfrm>
          <a:prstGeom prst="rect">
            <a:avLst/>
          </a:prstGeom>
          <a:noFill/>
          <a:ln>
            <a:noFill/>
          </a:ln>
        </p:spPr>
        <p:txBody>
          <a:bodyPr anchorCtr="0" anchor="t" bIns="0" lIns="0" spcFirstLastPara="1" rIns="0" wrap="square" tIns="9125">
            <a:spAutoFit/>
          </a:bodyPr>
          <a:lstStyle/>
          <a:p>
            <a:pPr indent="-76200" lvl="0" marL="762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Community Mental Health</a:t>
            </a:r>
            <a:endParaRPr sz="300">
              <a:latin typeface="Verdana"/>
              <a:ea typeface="Verdana"/>
              <a:cs typeface="Verdana"/>
              <a:sym typeface="Verdana"/>
            </a:endParaRPr>
          </a:p>
        </p:txBody>
      </p:sp>
      <p:sp>
        <p:nvSpPr>
          <p:cNvPr id="645" name="Google Shape;645;p21"/>
          <p:cNvSpPr txBox="1"/>
          <p:nvPr/>
        </p:nvSpPr>
        <p:spPr>
          <a:xfrm>
            <a:off x="6954586" y="3245971"/>
            <a:ext cx="483300" cy="144000"/>
          </a:xfrm>
          <a:prstGeom prst="rect">
            <a:avLst/>
          </a:prstGeom>
          <a:noFill/>
          <a:ln>
            <a:noFill/>
          </a:ln>
        </p:spPr>
        <p:txBody>
          <a:bodyPr anchorCtr="0" anchor="t" bIns="0" lIns="0" spcFirstLastPara="1" rIns="0" wrap="square" tIns="9125">
            <a:spAutoFit/>
          </a:bodyPr>
          <a:lstStyle/>
          <a:p>
            <a:pPr indent="0" lvl="0" marL="12700" marR="0" rtl="0" algn="ctr">
              <a:lnSpc>
                <a:spcPct val="116666"/>
              </a:lnSpc>
              <a:spcBef>
                <a:spcPts val="0"/>
              </a:spcBef>
              <a:spcAft>
                <a:spcPts val="0"/>
              </a:spcAft>
              <a:buNone/>
            </a:pPr>
            <a:r>
              <a:rPr lang="en" sz="300">
                <a:solidFill>
                  <a:srgbClr val="231F20"/>
                </a:solidFill>
                <a:latin typeface="Verdana"/>
                <a:ea typeface="Verdana"/>
                <a:cs typeface="Verdana"/>
                <a:sym typeface="Verdana"/>
              </a:rPr>
              <a:t>Office to End Domestic and Gender-Based Violence</a:t>
            </a:r>
            <a:endParaRPr sz="300">
              <a:latin typeface="Verdana"/>
              <a:ea typeface="Verdana"/>
              <a:cs typeface="Verdana"/>
              <a:sym typeface="Verdana"/>
            </a:endParaRPr>
          </a:p>
        </p:txBody>
      </p:sp>
      <p:sp>
        <p:nvSpPr>
          <p:cNvPr id="646" name="Google Shape;646;p21"/>
          <p:cNvSpPr txBox="1"/>
          <p:nvPr/>
        </p:nvSpPr>
        <p:spPr>
          <a:xfrm>
            <a:off x="7003247" y="1677011"/>
            <a:ext cx="3810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Health + Hospitals</a:t>
            </a:r>
            <a:endParaRPr sz="300">
              <a:latin typeface="Verdana"/>
              <a:ea typeface="Verdana"/>
              <a:cs typeface="Verdana"/>
              <a:sym typeface="Verdana"/>
            </a:endParaRPr>
          </a:p>
        </p:txBody>
      </p:sp>
      <p:grpSp>
        <p:nvGrpSpPr>
          <p:cNvPr id="647" name="Google Shape;647;p21"/>
          <p:cNvGrpSpPr/>
          <p:nvPr/>
        </p:nvGrpSpPr>
        <p:grpSpPr>
          <a:xfrm>
            <a:off x="926465" y="962431"/>
            <a:ext cx="6564329" cy="2726266"/>
            <a:chOff x="1760283" y="1967636"/>
            <a:chExt cx="12472225" cy="5573700"/>
          </a:xfrm>
        </p:grpSpPr>
        <p:sp>
          <p:nvSpPr>
            <p:cNvPr id="648" name="Google Shape;648;p21"/>
            <p:cNvSpPr/>
            <p:nvPr/>
          </p:nvSpPr>
          <p:spPr>
            <a:xfrm>
              <a:off x="13667993" y="2593365"/>
              <a:ext cx="0" cy="147320"/>
            </a:xfrm>
            <a:custGeom>
              <a:rect b="b" l="l" r="r" t="t"/>
              <a:pathLst>
                <a:path extrusionOk="0" h="147319" w="120000">
                  <a:moveTo>
                    <a:pt x="0" y="0"/>
                  </a:moveTo>
                  <a:lnTo>
                    <a:pt x="0" y="146824"/>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49" name="Google Shape;649;p21"/>
            <p:cNvSpPr/>
            <p:nvPr/>
          </p:nvSpPr>
          <p:spPr>
            <a:xfrm>
              <a:off x="13667993" y="3145142"/>
              <a:ext cx="0" cy="102870"/>
            </a:xfrm>
            <a:custGeom>
              <a:rect b="b" l="l" r="r" t="t"/>
              <a:pathLst>
                <a:path extrusionOk="0" h="102869" w="120000">
                  <a:moveTo>
                    <a:pt x="0" y="0"/>
                  </a:moveTo>
                  <a:lnTo>
                    <a:pt x="0" y="102336"/>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50" name="Google Shape;650;p21"/>
            <p:cNvSpPr/>
            <p:nvPr/>
          </p:nvSpPr>
          <p:spPr>
            <a:xfrm>
              <a:off x="13661643" y="3247466"/>
              <a:ext cx="570865" cy="0"/>
            </a:xfrm>
            <a:custGeom>
              <a:rect b="b" l="l" r="r" t="t"/>
              <a:pathLst>
                <a:path extrusionOk="0" h="120000" w="570865">
                  <a:moveTo>
                    <a:pt x="0" y="0"/>
                  </a:moveTo>
                  <a:lnTo>
                    <a:pt x="570344"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51" name="Google Shape;651;p21"/>
            <p:cNvSpPr/>
            <p:nvPr/>
          </p:nvSpPr>
          <p:spPr>
            <a:xfrm>
              <a:off x="14225904" y="3241116"/>
              <a:ext cx="0" cy="4300220"/>
            </a:xfrm>
            <a:custGeom>
              <a:rect b="b" l="l" r="r" t="t"/>
              <a:pathLst>
                <a:path extrusionOk="0" h="4300220" w="120000">
                  <a:moveTo>
                    <a:pt x="0" y="0"/>
                  </a:moveTo>
                  <a:lnTo>
                    <a:pt x="0" y="4299877"/>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52" name="Google Shape;652;p21"/>
            <p:cNvSpPr/>
            <p:nvPr/>
          </p:nvSpPr>
          <p:spPr>
            <a:xfrm>
              <a:off x="14154150" y="3495306"/>
              <a:ext cx="71755" cy="0"/>
            </a:xfrm>
            <a:custGeom>
              <a:rect b="b" l="l" r="r" t="t"/>
              <a:pathLst>
                <a:path extrusionOk="0" h="120000" w="71755">
                  <a:moveTo>
                    <a:pt x="0" y="0"/>
                  </a:moveTo>
                  <a:lnTo>
                    <a:pt x="71666"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53" name="Google Shape;653;p21"/>
            <p:cNvSpPr/>
            <p:nvPr/>
          </p:nvSpPr>
          <p:spPr>
            <a:xfrm>
              <a:off x="14154150" y="3873017"/>
              <a:ext cx="71755" cy="0"/>
            </a:xfrm>
            <a:custGeom>
              <a:rect b="b" l="l" r="r" t="t"/>
              <a:pathLst>
                <a:path extrusionOk="0" h="120000" w="71755">
                  <a:moveTo>
                    <a:pt x="0" y="0"/>
                  </a:moveTo>
                  <a:lnTo>
                    <a:pt x="71666"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54" name="Google Shape;654;p21"/>
            <p:cNvSpPr/>
            <p:nvPr/>
          </p:nvSpPr>
          <p:spPr>
            <a:xfrm>
              <a:off x="14155419" y="5016347"/>
              <a:ext cx="70485" cy="0"/>
            </a:xfrm>
            <a:custGeom>
              <a:rect b="b" l="l" r="r" t="t"/>
              <a:pathLst>
                <a:path extrusionOk="0" h="120000" w="70484">
                  <a:moveTo>
                    <a:pt x="0" y="0"/>
                  </a:moveTo>
                  <a:lnTo>
                    <a:pt x="70408"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55" name="Google Shape;655;p21"/>
            <p:cNvSpPr/>
            <p:nvPr/>
          </p:nvSpPr>
          <p:spPr>
            <a:xfrm>
              <a:off x="14154530" y="5359234"/>
              <a:ext cx="71755" cy="0"/>
            </a:xfrm>
            <a:custGeom>
              <a:rect b="b" l="l" r="r" t="t"/>
              <a:pathLst>
                <a:path extrusionOk="0" h="120000" w="71755">
                  <a:moveTo>
                    <a:pt x="0" y="0"/>
                  </a:moveTo>
                  <a:lnTo>
                    <a:pt x="7132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56" name="Google Shape;656;p21"/>
            <p:cNvSpPr/>
            <p:nvPr/>
          </p:nvSpPr>
          <p:spPr>
            <a:xfrm>
              <a:off x="14155419" y="5703061"/>
              <a:ext cx="70485" cy="0"/>
            </a:xfrm>
            <a:custGeom>
              <a:rect b="b" l="l" r="r" t="t"/>
              <a:pathLst>
                <a:path extrusionOk="0" h="120000" w="70484">
                  <a:moveTo>
                    <a:pt x="0" y="0"/>
                  </a:moveTo>
                  <a:lnTo>
                    <a:pt x="70408"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57" name="Google Shape;657;p21"/>
            <p:cNvSpPr/>
            <p:nvPr/>
          </p:nvSpPr>
          <p:spPr>
            <a:xfrm>
              <a:off x="14154530" y="6045961"/>
              <a:ext cx="71755" cy="0"/>
            </a:xfrm>
            <a:custGeom>
              <a:rect b="b" l="l" r="r" t="t"/>
              <a:pathLst>
                <a:path extrusionOk="0" h="120000" w="71755">
                  <a:moveTo>
                    <a:pt x="0" y="0"/>
                  </a:moveTo>
                  <a:lnTo>
                    <a:pt x="7132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58" name="Google Shape;658;p21"/>
            <p:cNvSpPr/>
            <p:nvPr/>
          </p:nvSpPr>
          <p:spPr>
            <a:xfrm>
              <a:off x="14155419" y="6408115"/>
              <a:ext cx="70485" cy="0"/>
            </a:xfrm>
            <a:custGeom>
              <a:rect b="b" l="l" r="r" t="t"/>
              <a:pathLst>
                <a:path extrusionOk="0" h="120000" w="70484">
                  <a:moveTo>
                    <a:pt x="0" y="0"/>
                  </a:moveTo>
                  <a:lnTo>
                    <a:pt x="70408"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59" name="Google Shape;659;p21"/>
            <p:cNvSpPr/>
            <p:nvPr/>
          </p:nvSpPr>
          <p:spPr>
            <a:xfrm>
              <a:off x="14155419" y="6790283"/>
              <a:ext cx="70485" cy="0"/>
            </a:xfrm>
            <a:custGeom>
              <a:rect b="b" l="l" r="r" t="t"/>
              <a:pathLst>
                <a:path extrusionOk="0" h="120000" w="70484">
                  <a:moveTo>
                    <a:pt x="0" y="0"/>
                  </a:moveTo>
                  <a:lnTo>
                    <a:pt x="70408"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60" name="Google Shape;660;p21"/>
            <p:cNvSpPr/>
            <p:nvPr/>
          </p:nvSpPr>
          <p:spPr>
            <a:xfrm>
              <a:off x="14155419" y="7162444"/>
              <a:ext cx="70485" cy="0"/>
            </a:xfrm>
            <a:custGeom>
              <a:rect b="b" l="l" r="r" t="t"/>
              <a:pathLst>
                <a:path extrusionOk="0" h="120000" w="70484">
                  <a:moveTo>
                    <a:pt x="0" y="0"/>
                  </a:moveTo>
                  <a:lnTo>
                    <a:pt x="70408"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61" name="Google Shape;661;p21"/>
            <p:cNvSpPr/>
            <p:nvPr/>
          </p:nvSpPr>
          <p:spPr>
            <a:xfrm>
              <a:off x="14153641" y="7534605"/>
              <a:ext cx="78740" cy="0"/>
            </a:xfrm>
            <a:custGeom>
              <a:rect b="b" l="l" r="r" t="t"/>
              <a:pathLst>
                <a:path extrusionOk="0" h="120000" w="78740">
                  <a:moveTo>
                    <a:pt x="0" y="0"/>
                  </a:moveTo>
                  <a:lnTo>
                    <a:pt x="7858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62" name="Google Shape;662;p21"/>
            <p:cNvSpPr/>
            <p:nvPr/>
          </p:nvSpPr>
          <p:spPr>
            <a:xfrm>
              <a:off x="13667993" y="4007370"/>
              <a:ext cx="0" cy="106045"/>
            </a:xfrm>
            <a:custGeom>
              <a:rect b="b" l="l" r="r" t="t"/>
              <a:pathLst>
                <a:path extrusionOk="0" h="106045" w="120000">
                  <a:moveTo>
                    <a:pt x="0" y="0"/>
                  </a:moveTo>
                  <a:lnTo>
                    <a:pt x="0" y="105422"/>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63" name="Google Shape;663;p21"/>
            <p:cNvSpPr/>
            <p:nvPr/>
          </p:nvSpPr>
          <p:spPr>
            <a:xfrm>
              <a:off x="13119862" y="4106430"/>
              <a:ext cx="554990" cy="0"/>
            </a:xfrm>
            <a:custGeom>
              <a:rect b="b" l="l" r="r" t="t"/>
              <a:pathLst>
                <a:path extrusionOk="0" h="120000" w="554990">
                  <a:moveTo>
                    <a:pt x="0" y="0"/>
                  </a:moveTo>
                  <a:lnTo>
                    <a:pt x="554456"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64" name="Google Shape;664;p21"/>
            <p:cNvSpPr/>
            <p:nvPr/>
          </p:nvSpPr>
          <p:spPr>
            <a:xfrm>
              <a:off x="13119862" y="4100080"/>
              <a:ext cx="0" cy="579120"/>
            </a:xfrm>
            <a:custGeom>
              <a:rect b="b" l="l" r="r" t="t"/>
              <a:pathLst>
                <a:path extrusionOk="0" h="579120" w="120000">
                  <a:moveTo>
                    <a:pt x="0" y="0"/>
                  </a:moveTo>
                  <a:lnTo>
                    <a:pt x="0" y="57884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65" name="Google Shape;665;p21"/>
            <p:cNvSpPr/>
            <p:nvPr/>
          </p:nvSpPr>
          <p:spPr>
            <a:xfrm>
              <a:off x="13119862" y="4329582"/>
              <a:ext cx="62230" cy="0"/>
            </a:xfrm>
            <a:custGeom>
              <a:rect b="b" l="l" r="r" t="t"/>
              <a:pathLst>
                <a:path extrusionOk="0" h="120000" w="62230">
                  <a:moveTo>
                    <a:pt x="0" y="0"/>
                  </a:moveTo>
                  <a:lnTo>
                    <a:pt x="6174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66" name="Google Shape;666;p21"/>
            <p:cNvSpPr/>
            <p:nvPr/>
          </p:nvSpPr>
          <p:spPr>
            <a:xfrm>
              <a:off x="13119862" y="4672533"/>
              <a:ext cx="60960" cy="0"/>
            </a:xfrm>
            <a:custGeom>
              <a:rect b="b" l="l" r="r" t="t"/>
              <a:pathLst>
                <a:path extrusionOk="0" h="120000" w="60959">
                  <a:moveTo>
                    <a:pt x="0" y="0"/>
                  </a:moveTo>
                  <a:lnTo>
                    <a:pt x="6083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67" name="Google Shape;667;p21"/>
            <p:cNvSpPr/>
            <p:nvPr/>
          </p:nvSpPr>
          <p:spPr>
            <a:xfrm>
              <a:off x="13667486" y="1967636"/>
              <a:ext cx="0" cy="142240"/>
            </a:xfrm>
            <a:custGeom>
              <a:rect b="b" l="l" r="r" t="t"/>
              <a:pathLst>
                <a:path extrusionOk="0" h="142239" w="120000">
                  <a:moveTo>
                    <a:pt x="0" y="0"/>
                  </a:moveTo>
                  <a:lnTo>
                    <a:pt x="0" y="142062"/>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68" name="Google Shape;668;p21"/>
            <p:cNvSpPr/>
            <p:nvPr/>
          </p:nvSpPr>
          <p:spPr>
            <a:xfrm>
              <a:off x="1760283" y="3144990"/>
              <a:ext cx="826135" cy="346075"/>
            </a:xfrm>
            <a:custGeom>
              <a:rect b="b" l="l" r="r" t="t"/>
              <a:pathLst>
                <a:path extrusionOk="0" h="346075" w="826135">
                  <a:moveTo>
                    <a:pt x="826122" y="0"/>
                  </a:moveTo>
                  <a:lnTo>
                    <a:pt x="0" y="0"/>
                  </a:lnTo>
                  <a:lnTo>
                    <a:pt x="0" y="345694"/>
                  </a:lnTo>
                  <a:lnTo>
                    <a:pt x="826122" y="345694"/>
                  </a:lnTo>
                  <a:lnTo>
                    <a:pt x="826122" y="0"/>
                  </a:lnTo>
                  <a:close/>
                </a:path>
              </a:pathLst>
            </a:custGeom>
            <a:solidFill>
              <a:srgbClr val="FEC2C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69" name="Google Shape;669;p21"/>
            <p:cNvSpPr/>
            <p:nvPr/>
          </p:nvSpPr>
          <p:spPr>
            <a:xfrm>
              <a:off x="1760283" y="3144990"/>
              <a:ext cx="826135" cy="346075"/>
            </a:xfrm>
            <a:custGeom>
              <a:rect b="b" l="l" r="r" t="t"/>
              <a:pathLst>
                <a:path extrusionOk="0" h="346075" w="826135">
                  <a:moveTo>
                    <a:pt x="0" y="345694"/>
                  </a:moveTo>
                  <a:lnTo>
                    <a:pt x="826122" y="345694"/>
                  </a:lnTo>
                  <a:lnTo>
                    <a:pt x="826122" y="0"/>
                  </a:lnTo>
                  <a:lnTo>
                    <a:pt x="0" y="0"/>
                  </a:lnTo>
                  <a:lnTo>
                    <a:pt x="0" y="345694"/>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670" name="Google Shape;670;p21"/>
          <p:cNvSpPr txBox="1"/>
          <p:nvPr/>
        </p:nvSpPr>
        <p:spPr>
          <a:xfrm>
            <a:off x="990526" y="1546056"/>
            <a:ext cx="306900" cy="144000"/>
          </a:xfrm>
          <a:prstGeom prst="rect">
            <a:avLst/>
          </a:prstGeom>
          <a:noFill/>
          <a:ln>
            <a:noFill/>
          </a:ln>
        </p:spPr>
        <p:txBody>
          <a:bodyPr anchorCtr="0" anchor="t" bIns="0" lIns="0" spcFirstLastPara="1" rIns="0" wrap="square" tIns="9125">
            <a:spAutoFit/>
          </a:bodyPr>
          <a:lstStyle/>
          <a:p>
            <a:pPr indent="-12700" lvl="0" marL="12700" marR="0" rtl="0" algn="ctr">
              <a:lnSpc>
                <a:spcPct val="116666"/>
              </a:lnSpc>
              <a:spcBef>
                <a:spcPts val="0"/>
              </a:spcBef>
              <a:spcAft>
                <a:spcPts val="0"/>
              </a:spcAft>
              <a:buNone/>
            </a:pPr>
            <a:r>
              <a:rPr lang="en" sz="300">
                <a:solidFill>
                  <a:srgbClr val="231F20"/>
                </a:solidFill>
                <a:latin typeface="Verdana"/>
                <a:ea typeface="Verdana"/>
                <a:cs typeface="Verdana"/>
                <a:sym typeface="Verdana"/>
              </a:rPr>
              <a:t>Office of Administrative Services</a:t>
            </a:r>
            <a:endParaRPr sz="300">
              <a:latin typeface="Verdana"/>
              <a:ea typeface="Verdana"/>
              <a:cs typeface="Verdana"/>
              <a:sym typeface="Verdana"/>
            </a:endParaRPr>
          </a:p>
        </p:txBody>
      </p:sp>
      <p:grpSp>
        <p:nvGrpSpPr>
          <p:cNvPr id="671" name="Google Shape;671;p21"/>
          <p:cNvGrpSpPr/>
          <p:nvPr/>
        </p:nvGrpSpPr>
        <p:grpSpPr>
          <a:xfrm>
            <a:off x="926465" y="1320693"/>
            <a:ext cx="434808" cy="169276"/>
            <a:chOff x="1760283" y="2700083"/>
            <a:chExt cx="826135" cy="346075"/>
          </a:xfrm>
        </p:grpSpPr>
        <p:sp>
          <p:nvSpPr>
            <p:cNvPr id="672" name="Google Shape;672;p21"/>
            <p:cNvSpPr/>
            <p:nvPr/>
          </p:nvSpPr>
          <p:spPr>
            <a:xfrm>
              <a:off x="1760283" y="2700083"/>
              <a:ext cx="826135" cy="346075"/>
            </a:xfrm>
            <a:custGeom>
              <a:rect b="b" l="l" r="r" t="t"/>
              <a:pathLst>
                <a:path extrusionOk="0" h="346075" w="826135">
                  <a:moveTo>
                    <a:pt x="826122" y="0"/>
                  </a:moveTo>
                  <a:lnTo>
                    <a:pt x="0" y="0"/>
                  </a:lnTo>
                  <a:lnTo>
                    <a:pt x="0" y="345694"/>
                  </a:lnTo>
                  <a:lnTo>
                    <a:pt x="826122" y="345694"/>
                  </a:lnTo>
                  <a:lnTo>
                    <a:pt x="826122" y="0"/>
                  </a:lnTo>
                  <a:close/>
                </a:path>
              </a:pathLst>
            </a:custGeom>
            <a:solidFill>
              <a:srgbClr val="FEC2C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73" name="Google Shape;673;p21"/>
            <p:cNvSpPr/>
            <p:nvPr/>
          </p:nvSpPr>
          <p:spPr>
            <a:xfrm>
              <a:off x="1760283" y="2700083"/>
              <a:ext cx="826135" cy="346075"/>
            </a:xfrm>
            <a:custGeom>
              <a:rect b="b" l="l" r="r" t="t"/>
              <a:pathLst>
                <a:path extrusionOk="0" h="346075" w="826135">
                  <a:moveTo>
                    <a:pt x="0" y="345694"/>
                  </a:moveTo>
                  <a:lnTo>
                    <a:pt x="826122" y="345694"/>
                  </a:lnTo>
                  <a:lnTo>
                    <a:pt x="826122" y="0"/>
                  </a:lnTo>
                  <a:lnTo>
                    <a:pt x="0" y="0"/>
                  </a:lnTo>
                  <a:lnTo>
                    <a:pt x="0" y="345694"/>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674" name="Google Shape;674;p21"/>
          <p:cNvSpPr txBox="1"/>
          <p:nvPr/>
        </p:nvSpPr>
        <p:spPr>
          <a:xfrm>
            <a:off x="993006" y="1350448"/>
            <a:ext cx="301800" cy="100500"/>
          </a:xfrm>
          <a:prstGeom prst="rect">
            <a:avLst/>
          </a:prstGeom>
          <a:noFill/>
          <a:ln>
            <a:noFill/>
          </a:ln>
        </p:spPr>
        <p:txBody>
          <a:bodyPr anchorCtr="0" anchor="t" bIns="0" lIns="0" spcFirstLastPara="1" rIns="0" wrap="square" tIns="9125">
            <a:spAutoFit/>
          </a:bodyPr>
          <a:lstStyle/>
          <a:p>
            <a:pPr indent="5080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Appointments</a:t>
            </a:r>
            <a:endParaRPr sz="300">
              <a:latin typeface="Verdana"/>
              <a:ea typeface="Verdana"/>
              <a:cs typeface="Verdana"/>
              <a:sym typeface="Verdana"/>
            </a:endParaRPr>
          </a:p>
        </p:txBody>
      </p:sp>
      <p:sp>
        <p:nvSpPr>
          <p:cNvPr id="675" name="Google Shape;675;p21"/>
          <p:cNvSpPr/>
          <p:nvPr/>
        </p:nvSpPr>
        <p:spPr>
          <a:xfrm>
            <a:off x="922287" y="1033185"/>
            <a:ext cx="433137" cy="196608"/>
          </a:xfrm>
          <a:custGeom>
            <a:rect b="b" l="l" r="r" t="t"/>
            <a:pathLst>
              <a:path extrusionOk="0" h="401955" w="822960">
                <a:moveTo>
                  <a:pt x="822959" y="0"/>
                </a:moveTo>
                <a:lnTo>
                  <a:pt x="0" y="0"/>
                </a:lnTo>
                <a:lnTo>
                  <a:pt x="0" y="401421"/>
                </a:lnTo>
                <a:lnTo>
                  <a:pt x="822959" y="401421"/>
                </a:lnTo>
                <a:lnTo>
                  <a:pt x="822959" y="0"/>
                </a:lnTo>
                <a:close/>
              </a:path>
            </a:pathLst>
          </a:custGeom>
          <a:solidFill>
            <a:srgbClr val="FEC2C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76" name="Google Shape;676;p21"/>
          <p:cNvSpPr txBox="1"/>
          <p:nvPr/>
        </p:nvSpPr>
        <p:spPr>
          <a:xfrm>
            <a:off x="929619" y="1075892"/>
            <a:ext cx="418800" cy="100500"/>
          </a:xfrm>
          <a:prstGeom prst="rect">
            <a:avLst/>
          </a:prstGeom>
          <a:noFill/>
          <a:ln>
            <a:noFill/>
          </a:ln>
        </p:spPr>
        <p:txBody>
          <a:bodyPr anchorCtr="0" anchor="t" bIns="0" lIns="0" spcFirstLastPara="1" rIns="0" wrap="square" tIns="9125">
            <a:spAutoFit/>
          </a:bodyPr>
          <a:lstStyle/>
          <a:p>
            <a:pPr indent="-139700" lvl="0" marL="139700" marR="0" rtl="0" algn="l">
              <a:lnSpc>
                <a:spcPct val="116666"/>
              </a:lnSpc>
              <a:spcBef>
                <a:spcPts val="0"/>
              </a:spcBef>
              <a:spcAft>
                <a:spcPts val="0"/>
              </a:spcAft>
              <a:buNone/>
            </a:pPr>
            <a:r>
              <a:rPr lang="en" sz="300">
                <a:solidFill>
                  <a:srgbClr val="231F20"/>
                </a:solidFill>
                <a:latin typeface="Verdana"/>
                <a:ea typeface="Verdana"/>
                <a:cs typeface="Verdana"/>
                <a:sym typeface="Verdana"/>
              </a:rPr>
              <a:t>Chief Advisor to the Mayor</a:t>
            </a:r>
            <a:endParaRPr sz="300">
              <a:latin typeface="Verdana"/>
              <a:ea typeface="Verdana"/>
              <a:cs typeface="Verdana"/>
              <a:sym typeface="Verdana"/>
            </a:endParaRPr>
          </a:p>
        </p:txBody>
      </p:sp>
      <p:grpSp>
        <p:nvGrpSpPr>
          <p:cNvPr id="677" name="Google Shape;677;p21"/>
          <p:cNvGrpSpPr/>
          <p:nvPr/>
        </p:nvGrpSpPr>
        <p:grpSpPr>
          <a:xfrm>
            <a:off x="889113" y="963387"/>
            <a:ext cx="7965995" cy="662778"/>
            <a:chOff x="1689315" y="1969592"/>
            <a:chExt cx="15135391" cy="1355013"/>
          </a:xfrm>
        </p:grpSpPr>
        <p:sp>
          <p:nvSpPr>
            <p:cNvPr id="678" name="Google Shape;678;p21"/>
            <p:cNvSpPr/>
            <p:nvPr/>
          </p:nvSpPr>
          <p:spPr>
            <a:xfrm>
              <a:off x="1752345" y="2112289"/>
              <a:ext cx="822960" cy="401955"/>
            </a:xfrm>
            <a:custGeom>
              <a:rect b="b" l="l" r="r" t="t"/>
              <a:pathLst>
                <a:path extrusionOk="0" h="401955" w="822960">
                  <a:moveTo>
                    <a:pt x="0" y="401421"/>
                  </a:moveTo>
                  <a:lnTo>
                    <a:pt x="822959" y="401421"/>
                  </a:lnTo>
                  <a:lnTo>
                    <a:pt x="822959" y="0"/>
                  </a:lnTo>
                  <a:lnTo>
                    <a:pt x="0" y="0"/>
                  </a:lnTo>
                  <a:lnTo>
                    <a:pt x="0" y="40142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79" name="Google Shape;679;p21"/>
            <p:cNvSpPr/>
            <p:nvPr/>
          </p:nvSpPr>
          <p:spPr>
            <a:xfrm>
              <a:off x="2163825" y="1969592"/>
              <a:ext cx="0" cy="142240"/>
            </a:xfrm>
            <a:custGeom>
              <a:rect b="b" l="l" r="r" t="t"/>
              <a:pathLst>
                <a:path extrusionOk="0" h="142239" w="120000">
                  <a:moveTo>
                    <a:pt x="0" y="0"/>
                  </a:moveTo>
                  <a:lnTo>
                    <a:pt x="0" y="141782"/>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80" name="Google Shape;680;p21"/>
            <p:cNvSpPr/>
            <p:nvPr/>
          </p:nvSpPr>
          <p:spPr>
            <a:xfrm>
              <a:off x="1695665" y="2872930"/>
              <a:ext cx="63500" cy="0"/>
            </a:xfrm>
            <a:custGeom>
              <a:rect b="b" l="l" r="r" t="t"/>
              <a:pathLst>
                <a:path extrusionOk="0" h="120000" w="63500">
                  <a:moveTo>
                    <a:pt x="63398" y="0"/>
                  </a:moveTo>
                  <a:lnTo>
                    <a:pt x="0"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81" name="Google Shape;681;p21"/>
            <p:cNvSpPr/>
            <p:nvPr/>
          </p:nvSpPr>
          <p:spPr>
            <a:xfrm>
              <a:off x="1689315" y="3317836"/>
              <a:ext cx="69850" cy="0"/>
            </a:xfrm>
            <a:custGeom>
              <a:rect b="b" l="l" r="r" t="t"/>
              <a:pathLst>
                <a:path extrusionOk="0" h="120000" w="69850">
                  <a:moveTo>
                    <a:pt x="69748" y="0"/>
                  </a:moveTo>
                  <a:lnTo>
                    <a:pt x="0"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82" name="Google Shape;682;p21"/>
            <p:cNvSpPr/>
            <p:nvPr/>
          </p:nvSpPr>
          <p:spPr>
            <a:xfrm>
              <a:off x="2165451" y="2512796"/>
              <a:ext cx="0" cy="101600"/>
            </a:xfrm>
            <a:custGeom>
              <a:rect b="b" l="l" r="r" t="t"/>
              <a:pathLst>
                <a:path extrusionOk="0" h="101600" w="120000">
                  <a:moveTo>
                    <a:pt x="0" y="0"/>
                  </a:moveTo>
                  <a:lnTo>
                    <a:pt x="0" y="101244"/>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83" name="Google Shape;683;p21"/>
            <p:cNvSpPr/>
            <p:nvPr/>
          </p:nvSpPr>
          <p:spPr>
            <a:xfrm>
              <a:off x="1689328" y="2607690"/>
              <a:ext cx="482600" cy="0"/>
            </a:xfrm>
            <a:custGeom>
              <a:rect b="b" l="l" r="r" t="t"/>
              <a:pathLst>
                <a:path extrusionOk="0" h="120000" w="482600">
                  <a:moveTo>
                    <a:pt x="482473" y="0"/>
                  </a:moveTo>
                  <a:lnTo>
                    <a:pt x="0"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84" name="Google Shape;684;p21"/>
            <p:cNvSpPr/>
            <p:nvPr/>
          </p:nvSpPr>
          <p:spPr>
            <a:xfrm>
              <a:off x="1695678" y="2601340"/>
              <a:ext cx="0" cy="723265"/>
            </a:xfrm>
            <a:custGeom>
              <a:rect b="b" l="l" r="r" t="t"/>
              <a:pathLst>
                <a:path extrusionOk="0" h="723264" w="120000">
                  <a:moveTo>
                    <a:pt x="0" y="0"/>
                  </a:moveTo>
                  <a:lnTo>
                    <a:pt x="0" y="722845"/>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85" name="Google Shape;685;p21"/>
            <p:cNvSpPr/>
            <p:nvPr/>
          </p:nvSpPr>
          <p:spPr>
            <a:xfrm>
              <a:off x="15862046" y="2702940"/>
              <a:ext cx="962660" cy="278765"/>
            </a:xfrm>
            <a:custGeom>
              <a:rect b="b" l="l" r="r" t="t"/>
              <a:pathLst>
                <a:path extrusionOk="0" h="278764" w="962659">
                  <a:moveTo>
                    <a:pt x="962113" y="0"/>
                  </a:moveTo>
                  <a:lnTo>
                    <a:pt x="0" y="0"/>
                  </a:lnTo>
                  <a:lnTo>
                    <a:pt x="0" y="278333"/>
                  </a:lnTo>
                  <a:lnTo>
                    <a:pt x="962113" y="278333"/>
                  </a:lnTo>
                  <a:lnTo>
                    <a:pt x="962113" y="0"/>
                  </a:lnTo>
                  <a:close/>
                </a:path>
              </a:pathLst>
            </a:custGeom>
            <a:solidFill>
              <a:srgbClr val="FFE3A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86" name="Google Shape;686;p21"/>
            <p:cNvSpPr/>
            <p:nvPr/>
          </p:nvSpPr>
          <p:spPr>
            <a:xfrm>
              <a:off x="15862046" y="2702940"/>
              <a:ext cx="962660" cy="278765"/>
            </a:xfrm>
            <a:custGeom>
              <a:rect b="b" l="l" r="r" t="t"/>
              <a:pathLst>
                <a:path extrusionOk="0" h="278764" w="962659">
                  <a:moveTo>
                    <a:pt x="0" y="278333"/>
                  </a:moveTo>
                  <a:lnTo>
                    <a:pt x="962113" y="278333"/>
                  </a:lnTo>
                  <a:lnTo>
                    <a:pt x="962113" y="0"/>
                  </a:lnTo>
                  <a:lnTo>
                    <a:pt x="0" y="0"/>
                  </a:lnTo>
                  <a:lnTo>
                    <a:pt x="0" y="278333"/>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687" name="Google Shape;687;p21"/>
          <p:cNvSpPr txBox="1"/>
          <p:nvPr/>
        </p:nvSpPr>
        <p:spPr>
          <a:xfrm>
            <a:off x="8426851" y="1338434"/>
            <a:ext cx="351900" cy="102000"/>
          </a:xfrm>
          <a:prstGeom prst="rect">
            <a:avLst/>
          </a:prstGeom>
          <a:noFill/>
          <a:ln>
            <a:noFill/>
          </a:ln>
        </p:spPr>
        <p:txBody>
          <a:bodyPr anchorCtr="0" anchor="t" bIns="0" lIns="0" spcFirstLastPara="1" rIns="0" wrap="square" tIns="6525">
            <a:spAutoFit/>
          </a:bodyPr>
          <a:lstStyle/>
          <a:p>
            <a:pPr indent="50800" lvl="0" marL="12700" marR="0" rtl="0" algn="l">
              <a:lnSpc>
                <a:spcPct val="100000"/>
              </a:lnSpc>
              <a:spcBef>
                <a:spcPts val="0"/>
              </a:spcBef>
              <a:spcAft>
                <a:spcPts val="0"/>
              </a:spcAft>
              <a:buNone/>
            </a:pPr>
            <a:r>
              <a:rPr lang="en" sz="300">
                <a:solidFill>
                  <a:srgbClr val="231F20"/>
                </a:solidFill>
                <a:latin typeface="Verdana"/>
                <a:ea typeface="Verdana"/>
                <a:cs typeface="Verdana"/>
                <a:sym typeface="Verdana"/>
              </a:rPr>
              <a:t>Director of Communications</a:t>
            </a:r>
            <a:endParaRPr sz="300">
              <a:latin typeface="Verdana"/>
              <a:ea typeface="Verdana"/>
              <a:cs typeface="Verdana"/>
              <a:sym typeface="Verdana"/>
            </a:endParaRPr>
          </a:p>
        </p:txBody>
      </p:sp>
      <p:grpSp>
        <p:nvGrpSpPr>
          <p:cNvPr id="688" name="Google Shape;688;p21"/>
          <p:cNvGrpSpPr/>
          <p:nvPr/>
        </p:nvGrpSpPr>
        <p:grpSpPr>
          <a:xfrm>
            <a:off x="8345571" y="1768301"/>
            <a:ext cx="506663" cy="136352"/>
            <a:chOff x="15856585" y="3615194"/>
            <a:chExt cx="962660" cy="278765"/>
          </a:xfrm>
        </p:grpSpPr>
        <p:sp>
          <p:nvSpPr>
            <p:cNvPr id="689" name="Google Shape;689;p21"/>
            <p:cNvSpPr/>
            <p:nvPr/>
          </p:nvSpPr>
          <p:spPr>
            <a:xfrm>
              <a:off x="15856585" y="3615194"/>
              <a:ext cx="962660" cy="278765"/>
            </a:xfrm>
            <a:custGeom>
              <a:rect b="b" l="l" r="r" t="t"/>
              <a:pathLst>
                <a:path extrusionOk="0" h="278764" w="962659">
                  <a:moveTo>
                    <a:pt x="962113" y="0"/>
                  </a:moveTo>
                  <a:lnTo>
                    <a:pt x="0" y="0"/>
                  </a:lnTo>
                  <a:lnTo>
                    <a:pt x="0" y="278333"/>
                  </a:lnTo>
                  <a:lnTo>
                    <a:pt x="962113" y="278333"/>
                  </a:lnTo>
                  <a:lnTo>
                    <a:pt x="962113" y="0"/>
                  </a:lnTo>
                  <a:close/>
                </a:path>
              </a:pathLst>
            </a:custGeom>
            <a:solidFill>
              <a:srgbClr val="FFE3A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90" name="Google Shape;690;p21"/>
            <p:cNvSpPr/>
            <p:nvPr/>
          </p:nvSpPr>
          <p:spPr>
            <a:xfrm>
              <a:off x="15856585" y="3615194"/>
              <a:ext cx="962660" cy="278765"/>
            </a:xfrm>
            <a:custGeom>
              <a:rect b="b" l="l" r="r" t="t"/>
              <a:pathLst>
                <a:path extrusionOk="0" h="278764" w="962659">
                  <a:moveTo>
                    <a:pt x="0" y="278333"/>
                  </a:moveTo>
                  <a:lnTo>
                    <a:pt x="962113" y="278333"/>
                  </a:lnTo>
                  <a:lnTo>
                    <a:pt x="962113" y="0"/>
                  </a:lnTo>
                  <a:lnTo>
                    <a:pt x="0" y="0"/>
                  </a:lnTo>
                  <a:lnTo>
                    <a:pt x="0" y="278333"/>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691" name="Google Shape;691;p21"/>
          <p:cNvSpPr txBox="1"/>
          <p:nvPr/>
        </p:nvSpPr>
        <p:spPr>
          <a:xfrm>
            <a:off x="8473640" y="1806642"/>
            <a:ext cx="2544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Press Office</a:t>
            </a:r>
            <a:endParaRPr sz="300">
              <a:latin typeface="Verdana"/>
              <a:ea typeface="Verdana"/>
              <a:cs typeface="Verdana"/>
              <a:sym typeface="Verdana"/>
            </a:endParaRPr>
          </a:p>
        </p:txBody>
      </p:sp>
      <p:grpSp>
        <p:nvGrpSpPr>
          <p:cNvPr id="692" name="Google Shape;692;p21"/>
          <p:cNvGrpSpPr/>
          <p:nvPr/>
        </p:nvGrpSpPr>
        <p:grpSpPr>
          <a:xfrm>
            <a:off x="8345571" y="2210835"/>
            <a:ext cx="506663" cy="136352"/>
            <a:chOff x="15856585" y="4519929"/>
            <a:chExt cx="962660" cy="278765"/>
          </a:xfrm>
        </p:grpSpPr>
        <p:sp>
          <p:nvSpPr>
            <p:cNvPr id="693" name="Google Shape;693;p21"/>
            <p:cNvSpPr/>
            <p:nvPr/>
          </p:nvSpPr>
          <p:spPr>
            <a:xfrm>
              <a:off x="15856585" y="4519929"/>
              <a:ext cx="962660" cy="278765"/>
            </a:xfrm>
            <a:custGeom>
              <a:rect b="b" l="l" r="r" t="t"/>
              <a:pathLst>
                <a:path extrusionOk="0" h="278764" w="962659">
                  <a:moveTo>
                    <a:pt x="962139" y="0"/>
                  </a:moveTo>
                  <a:lnTo>
                    <a:pt x="0" y="0"/>
                  </a:lnTo>
                  <a:lnTo>
                    <a:pt x="0" y="278345"/>
                  </a:lnTo>
                  <a:lnTo>
                    <a:pt x="962139" y="278345"/>
                  </a:lnTo>
                  <a:lnTo>
                    <a:pt x="962139" y="0"/>
                  </a:lnTo>
                  <a:close/>
                </a:path>
              </a:pathLst>
            </a:custGeom>
            <a:solidFill>
              <a:srgbClr val="FFE3A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94" name="Google Shape;694;p21"/>
            <p:cNvSpPr/>
            <p:nvPr/>
          </p:nvSpPr>
          <p:spPr>
            <a:xfrm>
              <a:off x="15856585" y="4519929"/>
              <a:ext cx="962660" cy="278765"/>
            </a:xfrm>
            <a:custGeom>
              <a:rect b="b" l="l" r="r" t="t"/>
              <a:pathLst>
                <a:path extrusionOk="0" h="278764" w="962659">
                  <a:moveTo>
                    <a:pt x="0" y="278345"/>
                  </a:moveTo>
                  <a:lnTo>
                    <a:pt x="962139" y="278345"/>
                  </a:lnTo>
                  <a:lnTo>
                    <a:pt x="962139" y="0"/>
                  </a:lnTo>
                  <a:lnTo>
                    <a:pt x="0" y="0"/>
                  </a:lnTo>
                  <a:lnTo>
                    <a:pt x="0" y="278345"/>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695" name="Google Shape;695;p21"/>
          <p:cNvSpPr txBox="1"/>
          <p:nvPr/>
        </p:nvSpPr>
        <p:spPr>
          <a:xfrm>
            <a:off x="8391959" y="2226384"/>
            <a:ext cx="416100" cy="100500"/>
          </a:xfrm>
          <a:prstGeom prst="rect">
            <a:avLst/>
          </a:prstGeom>
          <a:noFill/>
          <a:ln>
            <a:noFill/>
          </a:ln>
        </p:spPr>
        <p:txBody>
          <a:bodyPr anchorCtr="0" anchor="t" bIns="0" lIns="0" spcFirstLastPara="1" rIns="0" wrap="square" tIns="9125">
            <a:spAutoFit/>
          </a:bodyPr>
          <a:lstStyle/>
          <a:p>
            <a:pPr indent="-25400" lvl="0" marL="254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Ethnic and Community Media</a:t>
            </a:r>
            <a:endParaRPr sz="300">
              <a:latin typeface="Verdana"/>
              <a:ea typeface="Verdana"/>
              <a:cs typeface="Verdana"/>
              <a:sym typeface="Verdana"/>
            </a:endParaRPr>
          </a:p>
        </p:txBody>
      </p:sp>
      <p:grpSp>
        <p:nvGrpSpPr>
          <p:cNvPr id="696" name="Google Shape;696;p21"/>
          <p:cNvGrpSpPr/>
          <p:nvPr/>
        </p:nvGrpSpPr>
        <p:grpSpPr>
          <a:xfrm>
            <a:off x="1750742" y="1032011"/>
            <a:ext cx="1828158" cy="2795803"/>
            <a:chOff x="3326409" y="2109889"/>
            <a:chExt cx="3473500" cy="5715863"/>
          </a:xfrm>
        </p:grpSpPr>
        <p:sp>
          <p:nvSpPr>
            <p:cNvPr id="697" name="Google Shape;697;p21"/>
            <p:cNvSpPr/>
            <p:nvPr/>
          </p:nvSpPr>
          <p:spPr>
            <a:xfrm>
              <a:off x="3326409" y="6198349"/>
              <a:ext cx="558800" cy="0"/>
            </a:xfrm>
            <a:custGeom>
              <a:rect b="b" l="l" r="r" t="t"/>
              <a:pathLst>
                <a:path extrusionOk="0" h="120000" w="558800">
                  <a:moveTo>
                    <a:pt x="0" y="0"/>
                  </a:moveTo>
                  <a:lnTo>
                    <a:pt x="558761"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98" name="Google Shape;698;p21"/>
            <p:cNvSpPr/>
            <p:nvPr/>
          </p:nvSpPr>
          <p:spPr>
            <a:xfrm>
              <a:off x="3878821" y="6191999"/>
              <a:ext cx="0" cy="1360170"/>
            </a:xfrm>
            <a:custGeom>
              <a:rect b="b" l="l" r="r" t="t"/>
              <a:pathLst>
                <a:path extrusionOk="0" h="1360170" w="120000">
                  <a:moveTo>
                    <a:pt x="0" y="0"/>
                  </a:moveTo>
                  <a:lnTo>
                    <a:pt x="0" y="1360004"/>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699" name="Google Shape;699;p21"/>
            <p:cNvSpPr/>
            <p:nvPr/>
          </p:nvSpPr>
          <p:spPr>
            <a:xfrm>
              <a:off x="3332759" y="7683512"/>
              <a:ext cx="0" cy="142240"/>
            </a:xfrm>
            <a:custGeom>
              <a:rect b="b" l="l" r="r" t="t"/>
              <a:pathLst>
                <a:path extrusionOk="0" h="142240" w="120000">
                  <a:moveTo>
                    <a:pt x="0" y="0"/>
                  </a:moveTo>
                  <a:lnTo>
                    <a:pt x="0" y="141782"/>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00" name="Google Shape;700;p21"/>
            <p:cNvSpPr/>
            <p:nvPr/>
          </p:nvSpPr>
          <p:spPr>
            <a:xfrm>
              <a:off x="5827090" y="2109889"/>
              <a:ext cx="972819" cy="398145"/>
            </a:xfrm>
            <a:custGeom>
              <a:rect b="b" l="l" r="r" t="t"/>
              <a:pathLst>
                <a:path extrusionOk="0" h="398144" w="972820">
                  <a:moveTo>
                    <a:pt x="972438" y="0"/>
                  </a:moveTo>
                  <a:lnTo>
                    <a:pt x="0" y="0"/>
                  </a:lnTo>
                  <a:lnTo>
                    <a:pt x="0" y="397764"/>
                  </a:lnTo>
                  <a:lnTo>
                    <a:pt x="972438" y="397764"/>
                  </a:lnTo>
                  <a:lnTo>
                    <a:pt x="972438" y="0"/>
                  </a:lnTo>
                  <a:close/>
                </a:path>
              </a:pathLst>
            </a:custGeom>
            <a:solidFill>
              <a:srgbClr val="B7BBE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701" name="Google Shape;701;p21"/>
          <p:cNvSpPr txBox="1"/>
          <p:nvPr/>
        </p:nvSpPr>
        <p:spPr>
          <a:xfrm>
            <a:off x="3129761" y="1074718"/>
            <a:ext cx="386400" cy="100500"/>
          </a:xfrm>
          <a:prstGeom prst="rect">
            <a:avLst/>
          </a:prstGeom>
          <a:noFill/>
          <a:ln>
            <a:noFill/>
          </a:ln>
        </p:spPr>
        <p:txBody>
          <a:bodyPr anchorCtr="0" anchor="t" bIns="0" lIns="0" spcFirstLastPara="1" rIns="0" wrap="square" tIns="9125">
            <a:spAutoFit/>
          </a:bodyPr>
          <a:lstStyle/>
          <a:p>
            <a:pPr indent="-127000" lvl="0" marL="127000" marR="0" rtl="0" algn="l">
              <a:lnSpc>
                <a:spcPct val="116666"/>
              </a:lnSpc>
              <a:spcBef>
                <a:spcPts val="0"/>
              </a:spcBef>
              <a:spcAft>
                <a:spcPts val="0"/>
              </a:spcAft>
              <a:buNone/>
            </a:pPr>
            <a:r>
              <a:rPr lang="en" sz="300">
                <a:solidFill>
                  <a:srgbClr val="231F20"/>
                </a:solidFill>
                <a:latin typeface="Verdana"/>
                <a:ea typeface="Verdana"/>
                <a:cs typeface="Verdana"/>
                <a:sym typeface="Verdana"/>
              </a:rPr>
              <a:t>Intergovernmental Affairs</a:t>
            </a:r>
            <a:endParaRPr sz="300">
              <a:latin typeface="Verdana"/>
              <a:ea typeface="Verdana"/>
              <a:cs typeface="Verdana"/>
              <a:sym typeface="Verdana"/>
            </a:endParaRPr>
          </a:p>
        </p:txBody>
      </p:sp>
      <p:grpSp>
        <p:nvGrpSpPr>
          <p:cNvPr id="702" name="Google Shape;702;p21"/>
          <p:cNvGrpSpPr/>
          <p:nvPr/>
        </p:nvGrpSpPr>
        <p:grpSpPr>
          <a:xfrm>
            <a:off x="3066889" y="1032011"/>
            <a:ext cx="1351480" cy="194745"/>
            <a:chOff x="5827090" y="2109889"/>
            <a:chExt cx="2567812" cy="398145"/>
          </a:xfrm>
        </p:grpSpPr>
        <p:sp>
          <p:nvSpPr>
            <p:cNvPr id="703" name="Google Shape;703;p21"/>
            <p:cNvSpPr/>
            <p:nvPr/>
          </p:nvSpPr>
          <p:spPr>
            <a:xfrm>
              <a:off x="5827090" y="2109889"/>
              <a:ext cx="972819" cy="398145"/>
            </a:xfrm>
            <a:custGeom>
              <a:rect b="b" l="l" r="r" t="t"/>
              <a:pathLst>
                <a:path extrusionOk="0" h="398144" w="972820">
                  <a:moveTo>
                    <a:pt x="0" y="397764"/>
                  </a:moveTo>
                  <a:lnTo>
                    <a:pt x="972438" y="397764"/>
                  </a:lnTo>
                  <a:lnTo>
                    <a:pt x="972438" y="0"/>
                  </a:lnTo>
                  <a:lnTo>
                    <a:pt x="0" y="0"/>
                  </a:lnTo>
                  <a:lnTo>
                    <a:pt x="0" y="397764"/>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04" name="Google Shape;704;p21"/>
            <p:cNvSpPr/>
            <p:nvPr/>
          </p:nvSpPr>
          <p:spPr>
            <a:xfrm>
              <a:off x="7422083" y="2109889"/>
              <a:ext cx="972819" cy="398145"/>
            </a:xfrm>
            <a:custGeom>
              <a:rect b="b" l="l" r="r" t="t"/>
              <a:pathLst>
                <a:path extrusionOk="0" h="398144" w="972820">
                  <a:moveTo>
                    <a:pt x="972439" y="0"/>
                  </a:moveTo>
                  <a:lnTo>
                    <a:pt x="0" y="0"/>
                  </a:lnTo>
                  <a:lnTo>
                    <a:pt x="0" y="397764"/>
                  </a:lnTo>
                  <a:lnTo>
                    <a:pt x="972439" y="397764"/>
                  </a:lnTo>
                  <a:lnTo>
                    <a:pt x="972439" y="0"/>
                  </a:lnTo>
                  <a:close/>
                </a:path>
              </a:pathLst>
            </a:custGeom>
            <a:solidFill>
              <a:srgbClr val="DDE0E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705" name="Google Shape;705;p21"/>
          <p:cNvSpPr txBox="1"/>
          <p:nvPr/>
        </p:nvSpPr>
        <p:spPr>
          <a:xfrm>
            <a:off x="3964947" y="1074718"/>
            <a:ext cx="394800" cy="100500"/>
          </a:xfrm>
          <a:prstGeom prst="rect">
            <a:avLst/>
          </a:prstGeom>
          <a:noFill/>
          <a:ln>
            <a:noFill/>
          </a:ln>
        </p:spPr>
        <p:txBody>
          <a:bodyPr anchorCtr="0" anchor="t" bIns="0" lIns="0" spcFirstLastPara="1" rIns="0" wrap="square" tIns="9125">
            <a:spAutoFit/>
          </a:bodyPr>
          <a:lstStyle/>
          <a:p>
            <a:pPr indent="-76200" lvl="0" marL="76200" marR="0" rtl="0" algn="l">
              <a:lnSpc>
                <a:spcPct val="116666"/>
              </a:lnSpc>
              <a:spcBef>
                <a:spcPts val="0"/>
              </a:spcBef>
              <a:spcAft>
                <a:spcPts val="0"/>
              </a:spcAft>
              <a:buNone/>
            </a:pPr>
            <a:r>
              <a:rPr lang="en" sz="300">
                <a:solidFill>
                  <a:srgbClr val="231F20"/>
                </a:solidFill>
                <a:latin typeface="Verdana"/>
                <a:ea typeface="Verdana"/>
                <a:cs typeface="Verdana"/>
                <a:sym typeface="Verdana"/>
              </a:rPr>
              <a:t>Equal Employment Opportunity</a:t>
            </a:r>
            <a:endParaRPr sz="300">
              <a:latin typeface="Verdana"/>
              <a:ea typeface="Verdana"/>
              <a:cs typeface="Verdana"/>
              <a:sym typeface="Verdana"/>
            </a:endParaRPr>
          </a:p>
        </p:txBody>
      </p:sp>
      <p:grpSp>
        <p:nvGrpSpPr>
          <p:cNvPr id="706" name="Google Shape;706;p21"/>
          <p:cNvGrpSpPr/>
          <p:nvPr/>
        </p:nvGrpSpPr>
        <p:grpSpPr>
          <a:xfrm>
            <a:off x="1501521" y="962213"/>
            <a:ext cx="2916849" cy="3182044"/>
            <a:chOff x="2852889" y="1967191"/>
            <a:chExt cx="5542013" cy="6505512"/>
          </a:xfrm>
        </p:grpSpPr>
        <p:sp>
          <p:nvSpPr>
            <p:cNvPr id="707" name="Google Shape;707;p21"/>
            <p:cNvSpPr/>
            <p:nvPr/>
          </p:nvSpPr>
          <p:spPr>
            <a:xfrm>
              <a:off x="7422083" y="2109889"/>
              <a:ext cx="972819" cy="398145"/>
            </a:xfrm>
            <a:custGeom>
              <a:rect b="b" l="l" r="r" t="t"/>
              <a:pathLst>
                <a:path extrusionOk="0" h="398144" w="972820">
                  <a:moveTo>
                    <a:pt x="0" y="397764"/>
                  </a:moveTo>
                  <a:lnTo>
                    <a:pt x="972439" y="397764"/>
                  </a:lnTo>
                  <a:lnTo>
                    <a:pt x="972439" y="0"/>
                  </a:lnTo>
                  <a:lnTo>
                    <a:pt x="0" y="0"/>
                  </a:lnTo>
                  <a:lnTo>
                    <a:pt x="0" y="397764"/>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08" name="Google Shape;708;p21"/>
            <p:cNvSpPr/>
            <p:nvPr/>
          </p:nvSpPr>
          <p:spPr>
            <a:xfrm>
              <a:off x="6430302" y="1967191"/>
              <a:ext cx="0" cy="142875"/>
            </a:xfrm>
            <a:custGeom>
              <a:rect b="b" l="l" r="r" t="t"/>
              <a:pathLst>
                <a:path extrusionOk="0" h="142875" w="120000">
                  <a:moveTo>
                    <a:pt x="0" y="0"/>
                  </a:moveTo>
                  <a:lnTo>
                    <a:pt x="0" y="142697"/>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09" name="Google Shape;709;p21"/>
            <p:cNvSpPr/>
            <p:nvPr/>
          </p:nvSpPr>
          <p:spPr>
            <a:xfrm>
              <a:off x="7908302" y="1967191"/>
              <a:ext cx="0" cy="142875"/>
            </a:xfrm>
            <a:custGeom>
              <a:rect b="b" l="l" r="r" t="t"/>
              <a:pathLst>
                <a:path extrusionOk="0" h="142875" w="120000">
                  <a:moveTo>
                    <a:pt x="0" y="0"/>
                  </a:moveTo>
                  <a:lnTo>
                    <a:pt x="0" y="142697"/>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10" name="Google Shape;710;p21"/>
            <p:cNvSpPr/>
            <p:nvPr/>
          </p:nvSpPr>
          <p:spPr>
            <a:xfrm>
              <a:off x="2852889" y="8192033"/>
              <a:ext cx="976630" cy="280670"/>
            </a:xfrm>
            <a:custGeom>
              <a:rect b="b" l="l" r="r" t="t"/>
              <a:pathLst>
                <a:path extrusionOk="0" h="280670" w="976629">
                  <a:moveTo>
                    <a:pt x="976109" y="0"/>
                  </a:moveTo>
                  <a:lnTo>
                    <a:pt x="0" y="0"/>
                  </a:lnTo>
                  <a:lnTo>
                    <a:pt x="0" y="280339"/>
                  </a:lnTo>
                  <a:lnTo>
                    <a:pt x="976109" y="280339"/>
                  </a:lnTo>
                  <a:lnTo>
                    <a:pt x="976109" y="0"/>
                  </a:lnTo>
                  <a:close/>
                </a:path>
              </a:pathLst>
            </a:custGeom>
            <a:solidFill>
              <a:srgbClr val="C3C6E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11" name="Google Shape;711;p21"/>
            <p:cNvSpPr/>
            <p:nvPr/>
          </p:nvSpPr>
          <p:spPr>
            <a:xfrm>
              <a:off x="2852889" y="8192033"/>
              <a:ext cx="976630" cy="280670"/>
            </a:xfrm>
            <a:custGeom>
              <a:rect b="b" l="l" r="r" t="t"/>
              <a:pathLst>
                <a:path extrusionOk="0" h="280670" w="976629">
                  <a:moveTo>
                    <a:pt x="0" y="0"/>
                  </a:moveTo>
                  <a:lnTo>
                    <a:pt x="976109" y="0"/>
                  </a:lnTo>
                  <a:lnTo>
                    <a:pt x="976109" y="280339"/>
                  </a:lnTo>
                  <a:lnTo>
                    <a:pt x="0" y="280339"/>
                  </a:lnTo>
                  <a:lnTo>
                    <a:pt x="0" y="0"/>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712" name="Google Shape;712;p21"/>
          <p:cNvSpPr txBox="1"/>
          <p:nvPr/>
        </p:nvSpPr>
        <p:spPr>
          <a:xfrm>
            <a:off x="1560689" y="4023149"/>
            <a:ext cx="396600" cy="100500"/>
          </a:xfrm>
          <a:prstGeom prst="rect">
            <a:avLst/>
          </a:prstGeom>
          <a:noFill/>
          <a:ln>
            <a:noFill/>
          </a:ln>
        </p:spPr>
        <p:txBody>
          <a:bodyPr anchorCtr="0" anchor="t" bIns="0" lIns="0" spcFirstLastPara="1" rIns="0" wrap="square" tIns="9125">
            <a:spAutoFit/>
          </a:bodyPr>
          <a:lstStyle/>
          <a:p>
            <a:pPr indent="-114300" lvl="0" marL="1143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Emerging Markets</a:t>
            </a:r>
            <a:endParaRPr sz="300">
              <a:latin typeface="Verdana"/>
              <a:ea typeface="Verdana"/>
              <a:cs typeface="Verdana"/>
              <a:sym typeface="Verdana"/>
            </a:endParaRPr>
          </a:p>
        </p:txBody>
      </p:sp>
      <p:grpSp>
        <p:nvGrpSpPr>
          <p:cNvPr id="713" name="Google Shape;713;p21"/>
          <p:cNvGrpSpPr/>
          <p:nvPr/>
        </p:nvGrpSpPr>
        <p:grpSpPr>
          <a:xfrm>
            <a:off x="7616323" y="959884"/>
            <a:ext cx="982913" cy="1420594"/>
            <a:chOff x="14471014" y="1962429"/>
            <a:chExt cx="1867535" cy="2904325"/>
          </a:xfrm>
        </p:grpSpPr>
        <p:sp>
          <p:nvSpPr>
            <p:cNvPr id="714" name="Google Shape;714;p21"/>
            <p:cNvSpPr/>
            <p:nvPr/>
          </p:nvSpPr>
          <p:spPr>
            <a:xfrm>
              <a:off x="14941676" y="1971954"/>
              <a:ext cx="0" cy="137795"/>
            </a:xfrm>
            <a:custGeom>
              <a:rect b="b" l="l" r="r" t="t"/>
              <a:pathLst>
                <a:path extrusionOk="0" h="137794" w="120000">
                  <a:moveTo>
                    <a:pt x="0" y="0"/>
                  </a:moveTo>
                  <a:lnTo>
                    <a:pt x="0" y="137299"/>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15" name="Google Shape;715;p21"/>
            <p:cNvSpPr/>
            <p:nvPr/>
          </p:nvSpPr>
          <p:spPr>
            <a:xfrm>
              <a:off x="16338549" y="1962429"/>
              <a:ext cx="0" cy="147320"/>
            </a:xfrm>
            <a:custGeom>
              <a:rect b="b" l="l" r="r" t="t"/>
              <a:pathLst>
                <a:path extrusionOk="0" h="147319" w="120000">
                  <a:moveTo>
                    <a:pt x="0" y="0"/>
                  </a:moveTo>
                  <a:lnTo>
                    <a:pt x="0" y="146824"/>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16" name="Google Shape;716;p21"/>
            <p:cNvSpPr/>
            <p:nvPr/>
          </p:nvSpPr>
          <p:spPr>
            <a:xfrm>
              <a:off x="15526892" y="2601341"/>
              <a:ext cx="0" cy="2127885"/>
            </a:xfrm>
            <a:custGeom>
              <a:rect b="b" l="l" r="r" t="t"/>
              <a:pathLst>
                <a:path extrusionOk="0" h="2127885" w="120000">
                  <a:moveTo>
                    <a:pt x="0" y="0"/>
                  </a:moveTo>
                  <a:lnTo>
                    <a:pt x="0" y="2127554"/>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17" name="Google Shape;717;p21"/>
            <p:cNvSpPr/>
            <p:nvPr/>
          </p:nvSpPr>
          <p:spPr>
            <a:xfrm>
              <a:off x="14471014" y="2705925"/>
              <a:ext cx="972819" cy="285115"/>
            </a:xfrm>
            <a:custGeom>
              <a:rect b="b" l="l" r="r" t="t"/>
              <a:pathLst>
                <a:path extrusionOk="0" h="285114" w="972819">
                  <a:moveTo>
                    <a:pt x="972438" y="0"/>
                  </a:moveTo>
                  <a:lnTo>
                    <a:pt x="0" y="0"/>
                  </a:lnTo>
                  <a:lnTo>
                    <a:pt x="0" y="285051"/>
                  </a:lnTo>
                  <a:lnTo>
                    <a:pt x="972438" y="285051"/>
                  </a:lnTo>
                  <a:lnTo>
                    <a:pt x="972438" y="0"/>
                  </a:lnTo>
                  <a:close/>
                </a:path>
              </a:pathLst>
            </a:custGeom>
            <a:solidFill>
              <a:srgbClr val="FEF5B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18" name="Google Shape;718;p21"/>
            <p:cNvSpPr/>
            <p:nvPr/>
          </p:nvSpPr>
          <p:spPr>
            <a:xfrm>
              <a:off x="14471014" y="2705925"/>
              <a:ext cx="972819" cy="285115"/>
            </a:xfrm>
            <a:custGeom>
              <a:rect b="b" l="l" r="r" t="t"/>
              <a:pathLst>
                <a:path extrusionOk="0" h="285114" w="972819">
                  <a:moveTo>
                    <a:pt x="0" y="285051"/>
                  </a:moveTo>
                  <a:lnTo>
                    <a:pt x="972438" y="285051"/>
                  </a:lnTo>
                  <a:lnTo>
                    <a:pt x="972438" y="0"/>
                  </a:lnTo>
                  <a:lnTo>
                    <a:pt x="0" y="0"/>
                  </a:lnTo>
                  <a:lnTo>
                    <a:pt x="0" y="28505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19" name="Google Shape;719;p21"/>
            <p:cNvSpPr/>
            <p:nvPr/>
          </p:nvSpPr>
          <p:spPr>
            <a:xfrm>
              <a:off x="14471014" y="3080677"/>
              <a:ext cx="972819" cy="285115"/>
            </a:xfrm>
            <a:custGeom>
              <a:rect b="b" l="l" r="r" t="t"/>
              <a:pathLst>
                <a:path extrusionOk="0" h="285114" w="972819">
                  <a:moveTo>
                    <a:pt x="972438" y="0"/>
                  </a:moveTo>
                  <a:lnTo>
                    <a:pt x="0" y="0"/>
                  </a:lnTo>
                  <a:lnTo>
                    <a:pt x="0" y="285051"/>
                  </a:lnTo>
                  <a:lnTo>
                    <a:pt x="972438" y="285051"/>
                  </a:lnTo>
                  <a:lnTo>
                    <a:pt x="972438" y="0"/>
                  </a:lnTo>
                  <a:close/>
                </a:path>
              </a:pathLst>
            </a:custGeom>
            <a:solidFill>
              <a:srgbClr val="FEF5B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20" name="Google Shape;720;p21"/>
            <p:cNvSpPr/>
            <p:nvPr/>
          </p:nvSpPr>
          <p:spPr>
            <a:xfrm>
              <a:off x="14471014" y="3080677"/>
              <a:ext cx="972819" cy="285115"/>
            </a:xfrm>
            <a:custGeom>
              <a:rect b="b" l="l" r="r" t="t"/>
              <a:pathLst>
                <a:path extrusionOk="0" h="285114" w="972819">
                  <a:moveTo>
                    <a:pt x="0" y="285051"/>
                  </a:moveTo>
                  <a:lnTo>
                    <a:pt x="972438" y="285051"/>
                  </a:lnTo>
                  <a:lnTo>
                    <a:pt x="972438" y="0"/>
                  </a:lnTo>
                  <a:lnTo>
                    <a:pt x="0" y="0"/>
                  </a:lnTo>
                  <a:lnTo>
                    <a:pt x="0" y="28505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21" name="Google Shape;721;p21"/>
            <p:cNvSpPr/>
            <p:nvPr/>
          </p:nvSpPr>
          <p:spPr>
            <a:xfrm>
              <a:off x="14471014" y="3462045"/>
              <a:ext cx="972819" cy="285115"/>
            </a:xfrm>
            <a:custGeom>
              <a:rect b="b" l="l" r="r" t="t"/>
              <a:pathLst>
                <a:path extrusionOk="0" h="285114" w="972819">
                  <a:moveTo>
                    <a:pt x="972438" y="0"/>
                  </a:moveTo>
                  <a:lnTo>
                    <a:pt x="0" y="0"/>
                  </a:lnTo>
                  <a:lnTo>
                    <a:pt x="0" y="285051"/>
                  </a:lnTo>
                  <a:lnTo>
                    <a:pt x="972438" y="285051"/>
                  </a:lnTo>
                  <a:lnTo>
                    <a:pt x="972438" y="0"/>
                  </a:lnTo>
                  <a:close/>
                </a:path>
              </a:pathLst>
            </a:custGeom>
            <a:solidFill>
              <a:srgbClr val="FEF5B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22" name="Google Shape;722;p21"/>
            <p:cNvSpPr/>
            <p:nvPr/>
          </p:nvSpPr>
          <p:spPr>
            <a:xfrm>
              <a:off x="14471014" y="3462045"/>
              <a:ext cx="972819" cy="285115"/>
            </a:xfrm>
            <a:custGeom>
              <a:rect b="b" l="l" r="r" t="t"/>
              <a:pathLst>
                <a:path extrusionOk="0" h="285114" w="972819">
                  <a:moveTo>
                    <a:pt x="0" y="285051"/>
                  </a:moveTo>
                  <a:lnTo>
                    <a:pt x="972438" y="285051"/>
                  </a:lnTo>
                  <a:lnTo>
                    <a:pt x="972438" y="0"/>
                  </a:lnTo>
                  <a:lnTo>
                    <a:pt x="0" y="0"/>
                  </a:lnTo>
                  <a:lnTo>
                    <a:pt x="0" y="28505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23" name="Google Shape;723;p21"/>
            <p:cNvSpPr/>
            <p:nvPr/>
          </p:nvSpPr>
          <p:spPr>
            <a:xfrm>
              <a:off x="14471014" y="3849052"/>
              <a:ext cx="972819" cy="285115"/>
            </a:xfrm>
            <a:custGeom>
              <a:rect b="b" l="l" r="r" t="t"/>
              <a:pathLst>
                <a:path extrusionOk="0" h="285114" w="972819">
                  <a:moveTo>
                    <a:pt x="972438" y="0"/>
                  </a:moveTo>
                  <a:lnTo>
                    <a:pt x="0" y="0"/>
                  </a:lnTo>
                  <a:lnTo>
                    <a:pt x="0" y="285051"/>
                  </a:lnTo>
                  <a:lnTo>
                    <a:pt x="972438" y="285051"/>
                  </a:lnTo>
                  <a:lnTo>
                    <a:pt x="972438" y="0"/>
                  </a:lnTo>
                  <a:close/>
                </a:path>
              </a:pathLst>
            </a:custGeom>
            <a:solidFill>
              <a:srgbClr val="FEF5B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24" name="Google Shape;724;p21"/>
            <p:cNvSpPr/>
            <p:nvPr/>
          </p:nvSpPr>
          <p:spPr>
            <a:xfrm>
              <a:off x="14471014" y="3849052"/>
              <a:ext cx="972819" cy="285115"/>
            </a:xfrm>
            <a:custGeom>
              <a:rect b="b" l="l" r="r" t="t"/>
              <a:pathLst>
                <a:path extrusionOk="0" h="285114" w="972819">
                  <a:moveTo>
                    <a:pt x="0" y="285051"/>
                  </a:moveTo>
                  <a:lnTo>
                    <a:pt x="972438" y="285051"/>
                  </a:lnTo>
                  <a:lnTo>
                    <a:pt x="972438" y="0"/>
                  </a:lnTo>
                  <a:lnTo>
                    <a:pt x="0" y="0"/>
                  </a:lnTo>
                  <a:lnTo>
                    <a:pt x="0" y="28505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25" name="Google Shape;725;p21"/>
            <p:cNvSpPr/>
            <p:nvPr/>
          </p:nvSpPr>
          <p:spPr>
            <a:xfrm>
              <a:off x="14471014" y="4591164"/>
              <a:ext cx="972819" cy="275590"/>
            </a:xfrm>
            <a:custGeom>
              <a:rect b="b" l="l" r="r" t="t"/>
              <a:pathLst>
                <a:path extrusionOk="0" h="275589" w="972819">
                  <a:moveTo>
                    <a:pt x="972438" y="0"/>
                  </a:moveTo>
                  <a:lnTo>
                    <a:pt x="0" y="0"/>
                  </a:lnTo>
                  <a:lnTo>
                    <a:pt x="0" y="275463"/>
                  </a:lnTo>
                  <a:lnTo>
                    <a:pt x="972438" y="275463"/>
                  </a:lnTo>
                  <a:lnTo>
                    <a:pt x="972438" y="0"/>
                  </a:lnTo>
                  <a:close/>
                </a:path>
              </a:pathLst>
            </a:custGeom>
            <a:solidFill>
              <a:srgbClr val="FEF5B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26" name="Google Shape;726;p21"/>
            <p:cNvSpPr/>
            <p:nvPr/>
          </p:nvSpPr>
          <p:spPr>
            <a:xfrm>
              <a:off x="14471014" y="4591164"/>
              <a:ext cx="972819" cy="275590"/>
            </a:xfrm>
            <a:custGeom>
              <a:rect b="b" l="l" r="r" t="t"/>
              <a:pathLst>
                <a:path extrusionOk="0" h="275589" w="972819">
                  <a:moveTo>
                    <a:pt x="0" y="275463"/>
                  </a:moveTo>
                  <a:lnTo>
                    <a:pt x="972438" y="275463"/>
                  </a:lnTo>
                  <a:lnTo>
                    <a:pt x="972438" y="0"/>
                  </a:lnTo>
                  <a:lnTo>
                    <a:pt x="0" y="0"/>
                  </a:lnTo>
                  <a:lnTo>
                    <a:pt x="0" y="275463"/>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727" name="Google Shape;727;p21"/>
          <p:cNvSpPr txBox="1"/>
          <p:nvPr/>
        </p:nvSpPr>
        <p:spPr>
          <a:xfrm>
            <a:off x="7721132" y="1520432"/>
            <a:ext cx="309900" cy="100500"/>
          </a:xfrm>
          <a:prstGeom prst="rect">
            <a:avLst/>
          </a:prstGeom>
          <a:noFill/>
          <a:ln>
            <a:noFill/>
          </a:ln>
        </p:spPr>
        <p:txBody>
          <a:bodyPr anchorCtr="0" anchor="t" bIns="0" lIns="0" spcFirstLastPara="1" rIns="0" wrap="square" tIns="9125">
            <a:spAutoFit/>
          </a:bodyPr>
          <a:lstStyle/>
          <a:p>
            <a:pPr indent="-50800" lvl="0" marL="50800" marR="0" rtl="0" algn="l">
              <a:lnSpc>
                <a:spcPct val="116666"/>
              </a:lnSpc>
              <a:spcBef>
                <a:spcPts val="0"/>
              </a:spcBef>
              <a:spcAft>
                <a:spcPts val="0"/>
              </a:spcAft>
              <a:buNone/>
            </a:pPr>
            <a:r>
              <a:rPr lang="en" sz="300">
                <a:solidFill>
                  <a:srgbClr val="231F20"/>
                </a:solidFill>
                <a:latin typeface="Verdana"/>
                <a:ea typeface="Verdana"/>
                <a:cs typeface="Verdana"/>
                <a:sym typeface="Verdana"/>
              </a:rPr>
              <a:t>Department of Correction</a:t>
            </a:r>
            <a:endParaRPr sz="300">
              <a:latin typeface="Verdana"/>
              <a:ea typeface="Verdana"/>
              <a:cs typeface="Verdana"/>
              <a:sym typeface="Verdana"/>
            </a:endParaRPr>
          </a:p>
        </p:txBody>
      </p:sp>
      <p:grpSp>
        <p:nvGrpSpPr>
          <p:cNvPr id="728" name="Google Shape;728;p21"/>
          <p:cNvGrpSpPr/>
          <p:nvPr/>
        </p:nvGrpSpPr>
        <p:grpSpPr>
          <a:xfrm>
            <a:off x="7616323" y="2061431"/>
            <a:ext cx="512010" cy="139458"/>
            <a:chOff x="14471014" y="4214482"/>
            <a:chExt cx="972819" cy="285115"/>
          </a:xfrm>
        </p:grpSpPr>
        <p:sp>
          <p:nvSpPr>
            <p:cNvPr id="729" name="Google Shape;729;p21"/>
            <p:cNvSpPr/>
            <p:nvPr/>
          </p:nvSpPr>
          <p:spPr>
            <a:xfrm>
              <a:off x="14471014" y="4214482"/>
              <a:ext cx="972819" cy="285115"/>
            </a:xfrm>
            <a:custGeom>
              <a:rect b="b" l="l" r="r" t="t"/>
              <a:pathLst>
                <a:path extrusionOk="0" h="285114" w="972819">
                  <a:moveTo>
                    <a:pt x="972438" y="0"/>
                  </a:moveTo>
                  <a:lnTo>
                    <a:pt x="0" y="0"/>
                  </a:lnTo>
                  <a:lnTo>
                    <a:pt x="0" y="285051"/>
                  </a:lnTo>
                  <a:lnTo>
                    <a:pt x="972438" y="285051"/>
                  </a:lnTo>
                  <a:lnTo>
                    <a:pt x="972438" y="0"/>
                  </a:lnTo>
                  <a:close/>
                </a:path>
              </a:pathLst>
            </a:custGeom>
            <a:solidFill>
              <a:srgbClr val="FEF5B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30" name="Google Shape;730;p21"/>
            <p:cNvSpPr/>
            <p:nvPr/>
          </p:nvSpPr>
          <p:spPr>
            <a:xfrm>
              <a:off x="14471014" y="4214482"/>
              <a:ext cx="972819" cy="285115"/>
            </a:xfrm>
            <a:custGeom>
              <a:rect b="b" l="l" r="r" t="t"/>
              <a:pathLst>
                <a:path extrusionOk="0" h="285114" w="972819">
                  <a:moveTo>
                    <a:pt x="0" y="285051"/>
                  </a:moveTo>
                  <a:lnTo>
                    <a:pt x="972438" y="285051"/>
                  </a:lnTo>
                  <a:lnTo>
                    <a:pt x="972438" y="0"/>
                  </a:lnTo>
                  <a:lnTo>
                    <a:pt x="0" y="0"/>
                  </a:lnTo>
                  <a:lnTo>
                    <a:pt x="0" y="28505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731" name="Google Shape;731;p21"/>
          <p:cNvSpPr txBox="1"/>
          <p:nvPr/>
        </p:nvSpPr>
        <p:spPr>
          <a:xfrm>
            <a:off x="7702149" y="1709120"/>
            <a:ext cx="340800" cy="100500"/>
          </a:xfrm>
          <a:prstGeom prst="rect">
            <a:avLst/>
          </a:prstGeom>
          <a:noFill/>
          <a:ln>
            <a:noFill/>
          </a:ln>
        </p:spPr>
        <p:txBody>
          <a:bodyPr anchorCtr="0" anchor="t" bIns="0" lIns="0" spcFirstLastPara="1" rIns="0" wrap="square" tIns="9125">
            <a:spAutoFit/>
          </a:bodyPr>
          <a:lstStyle/>
          <a:p>
            <a:pPr indent="-38100" lvl="0" marL="38100" marR="0" rtl="0" algn="l">
              <a:lnSpc>
                <a:spcPct val="116666"/>
              </a:lnSpc>
              <a:spcBef>
                <a:spcPts val="0"/>
              </a:spcBef>
              <a:spcAft>
                <a:spcPts val="0"/>
              </a:spcAft>
              <a:buNone/>
            </a:pPr>
            <a:r>
              <a:rPr lang="en" sz="300">
                <a:solidFill>
                  <a:srgbClr val="231F20"/>
                </a:solidFill>
                <a:latin typeface="Verdana"/>
                <a:ea typeface="Verdana"/>
                <a:cs typeface="Verdana"/>
                <a:sym typeface="Verdana"/>
              </a:rPr>
              <a:t>NYC Emergency Management</a:t>
            </a:r>
            <a:endParaRPr sz="300">
              <a:latin typeface="Verdana"/>
              <a:ea typeface="Verdana"/>
              <a:cs typeface="Verdana"/>
              <a:sym typeface="Verdana"/>
            </a:endParaRPr>
          </a:p>
        </p:txBody>
      </p:sp>
      <p:sp>
        <p:nvSpPr>
          <p:cNvPr id="732" name="Google Shape;732;p21"/>
          <p:cNvSpPr txBox="1"/>
          <p:nvPr/>
        </p:nvSpPr>
        <p:spPr>
          <a:xfrm>
            <a:off x="7665920" y="2079490"/>
            <a:ext cx="413400" cy="100500"/>
          </a:xfrm>
          <a:prstGeom prst="rect">
            <a:avLst/>
          </a:prstGeom>
          <a:noFill/>
          <a:ln>
            <a:noFill/>
          </a:ln>
        </p:spPr>
        <p:txBody>
          <a:bodyPr anchorCtr="0" anchor="t" bIns="0" lIns="0" spcFirstLastPara="1" rIns="0" wrap="square" tIns="9125">
            <a:spAutoFit/>
          </a:bodyPr>
          <a:lstStyle/>
          <a:p>
            <a:pPr indent="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Municipal Services Assesment</a:t>
            </a:r>
            <a:endParaRPr sz="300">
              <a:latin typeface="Verdana"/>
              <a:ea typeface="Verdana"/>
              <a:cs typeface="Verdana"/>
              <a:sym typeface="Verdana"/>
            </a:endParaRPr>
          </a:p>
        </p:txBody>
      </p:sp>
      <p:sp>
        <p:nvSpPr>
          <p:cNvPr id="733" name="Google Shape;733;p21"/>
          <p:cNvSpPr txBox="1"/>
          <p:nvPr/>
        </p:nvSpPr>
        <p:spPr>
          <a:xfrm>
            <a:off x="7721132" y="1897808"/>
            <a:ext cx="309900" cy="100500"/>
          </a:xfrm>
          <a:prstGeom prst="rect">
            <a:avLst/>
          </a:prstGeom>
          <a:noFill/>
          <a:ln>
            <a:noFill/>
          </a:ln>
        </p:spPr>
        <p:txBody>
          <a:bodyPr anchorCtr="0" anchor="t" bIns="0" lIns="0" spcFirstLastPara="1" rIns="0" wrap="square" tIns="9125">
            <a:spAutoFit/>
          </a:bodyPr>
          <a:lstStyle/>
          <a:p>
            <a:pPr indent="-50800" lvl="0" marL="50800" marR="0" rtl="0" algn="l">
              <a:lnSpc>
                <a:spcPct val="116666"/>
              </a:lnSpc>
              <a:spcBef>
                <a:spcPts val="0"/>
              </a:spcBef>
              <a:spcAft>
                <a:spcPts val="0"/>
              </a:spcAft>
              <a:buNone/>
            </a:pPr>
            <a:r>
              <a:rPr lang="en" sz="300">
                <a:solidFill>
                  <a:srgbClr val="231F20"/>
                </a:solidFill>
                <a:latin typeface="Verdana"/>
                <a:ea typeface="Verdana"/>
                <a:cs typeface="Verdana"/>
                <a:sym typeface="Verdana"/>
              </a:rPr>
              <a:t>Department of Probation</a:t>
            </a:r>
            <a:endParaRPr sz="300">
              <a:latin typeface="Verdana"/>
              <a:ea typeface="Verdana"/>
              <a:cs typeface="Verdana"/>
              <a:sym typeface="Verdana"/>
            </a:endParaRPr>
          </a:p>
        </p:txBody>
      </p:sp>
      <p:sp>
        <p:nvSpPr>
          <p:cNvPr id="734" name="Google Shape;734;p21"/>
          <p:cNvSpPr txBox="1"/>
          <p:nvPr/>
        </p:nvSpPr>
        <p:spPr>
          <a:xfrm>
            <a:off x="7698807" y="1360400"/>
            <a:ext cx="3462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Fire Department</a:t>
            </a:r>
            <a:endParaRPr sz="300">
              <a:latin typeface="Verdana"/>
              <a:ea typeface="Verdana"/>
              <a:cs typeface="Verdana"/>
              <a:sym typeface="Verdana"/>
            </a:endParaRPr>
          </a:p>
        </p:txBody>
      </p:sp>
      <p:sp>
        <p:nvSpPr>
          <p:cNvPr id="735" name="Google Shape;735;p21"/>
          <p:cNvSpPr txBox="1"/>
          <p:nvPr/>
        </p:nvSpPr>
        <p:spPr>
          <a:xfrm>
            <a:off x="7621537" y="2276104"/>
            <a:ext cx="500700" cy="55200"/>
          </a:xfrm>
          <a:prstGeom prst="rect">
            <a:avLst/>
          </a:prstGeom>
          <a:noFill/>
          <a:ln>
            <a:noFill/>
          </a:ln>
        </p:spPr>
        <p:txBody>
          <a:bodyPr anchorCtr="0" anchor="t" bIns="0" lIns="0" spcFirstLastPara="1" rIns="0" wrap="square" tIns="8150">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Office of Criminal Justice</a:t>
            </a:r>
            <a:endParaRPr sz="300">
              <a:latin typeface="Verdana"/>
              <a:ea typeface="Verdana"/>
              <a:cs typeface="Verdana"/>
              <a:sym typeface="Verdana"/>
            </a:endParaRPr>
          </a:p>
        </p:txBody>
      </p:sp>
      <p:sp>
        <p:nvSpPr>
          <p:cNvPr id="736" name="Google Shape;736;p21"/>
          <p:cNvSpPr/>
          <p:nvPr/>
        </p:nvSpPr>
        <p:spPr>
          <a:xfrm>
            <a:off x="7607768" y="1031563"/>
            <a:ext cx="512010" cy="196608"/>
          </a:xfrm>
          <a:custGeom>
            <a:rect b="b" l="l" r="r" t="t"/>
            <a:pathLst>
              <a:path extrusionOk="0" h="401955" w="972819">
                <a:moveTo>
                  <a:pt x="972438" y="0"/>
                </a:moveTo>
                <a:lnTo>
                  <a:pt x="0" y="0"/>
                </a:lnTo>
                <a:lnTo>
                  <a:pt x="0" y="401421"/>
                </a:lnTo>
                <a:lnTo>
                  <a:pt x="972438" y="401421"/>
                </a:lnTo>
                <a:lnTo>
                  <a:pt x="972438" y="0"/>
                </a:lnTo>
                <a:close/>
              </a:path>
            </a:pathLst>
          </a:custGeom>
          <a:solidFill>
            <a:srgbClr val="FEF5B8"/>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37" name="Google Shape;737;p21"/>
          <p:cNvSpPr txBox="1"/>
          <p:nvPr/>
        </p:nvSpPr>
        <p:spPr>
          <a:xfrm>
            <a:off x="7680759" y="1074270"/>
            <a:ext cx="366000" cy="100500"/>
          </a:xfrm>
          <a:prstGeom prst="rect">
            <a:avLst/>
          </a:prstGeom>
          <a:noFill/>
          <a:ln>
            <a:noFill/>
          </a:ln>
        </p:spPr>
        <p:txBody>
          <a:bodyPr anchorCtr="0" anchor="t" bIns="0" lIns="0" spcFirstLastPara="1" rIns="0" wrap="square" tIns="9125">
            <a:spAutoFit/>
          </a:bodyPr>
          <a:lstStyle/>
          <a:p>
            <a:pPr indent="-38100" lvl="0" marL="50800" marR="0" rtl="0" algn="l">
              <a:lnSpc>
                <a:spcPct val="116666"/>
              </a:lnSpc>
              <a:spcBef>
                <a:spcPts val="0"/>
              </a:spcBef>
              <a:spcAft>
                <a:spcPts val="0"/>
              </a:spcAft>
              <a:buNone/>
            </a:pPr>
            <a:r>
              <a:rPr lang="en" sz="300">
                <a:solidFill>
                  <a:srgbClr val="231F20"/>
                </a:solidFill>
                <a:latin typeface="Verdana"/>
                <a:ea typeface="Verdana"/>
                <a:cs typeface="Verdana"/>
                <a:sym typeface="Verdana"/>
              </a:rPr>
              <a:t>Deputy Mayor for Public Safety</a:t>
            </a:r>
            <a:endParaRPr sz="300">
              <a:latin typeface="Verdana"/>
              <a:ea typeface="Verdana"/>
              <a:cs typeface="Verdana"/>
              <a:sym typeface="Verdana"/>
            </a:endParaRPr>
          </a:p>
        </p:txBody>
      </p:sp>
      <p:grpSp>
        <p:nvGrpSpPr>
          <p:cNvPr id="738" name="Google Shape;738;p21"/>
          <p:cNvGrpSpPr/>
          <p:nvPr/>
        </p:nvGrpSpPr>
        <p:grpSpPr>
          <a:xfrm>
            <a:off x="7607768" y="1031563"/>
            <a:ext cx="1252687" cy="196608"/>
            <a:chOff x="14454759" y="2108974"/>
            <a:chExt cx="2380106" cy="401955"/>
          </a:xfrm>
        </p:grpSpPr>
        <p:sp>
          <p:nvSpPr>
            <p:cNvPr id="739" name="Google Shape;739;p21"/>
            <p:cNvSpPr/>
            <p:nvPr/>
          </p:nvSpPr>
          <p:spPr>
            <a:xfrm>
              <a:off x="14454759" y="2108974"/>
              <a:ext cx="972819" cy="401955"/>
            </a:xfrm>
            <a:custGeom>
              <a:rect b="b" l="l" r="r" t="t"/>
              <a:pathLst>
                <a:path extrusionOk="0" h="401955" w="972819">
                  <a:moveTo>
                    <a:pt x="0" y="401421"/>
                  </a:moveTo>
                  <a:lnTo>
                    <a:pt x="972438" y="401421"/>
                  </a:lnTo>
                  <a:lnTo>
                    <a:pt x="972438" y="0"/>
                  </a:lnTo>
                  <a:lnTo>
                    <a:pt x="0" y="0"/>
                  </a:lnTo>
                  <a:lnTo>
                    <a:pt x="0" y="40142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40" name="Google Shape;740;p21"/>
            <p:cNvSpPr/>
            <p:nvPr/>
          </p:nvSpPr>
          <p:spPr>
            <a:xfrm>
              <a:off x="15862046" y="2108974"/>
              <a:ext cx="972819" cy="401955"/>
            </a:xfrm>
            <a:custGeom>
              <a:rect b="b" l="l" r="r" t="t"/>
              <a:pathLst>
                <a:path extrusionOk="0" h="401955" w="972819">
                  <a:moveTo>
                    <a:pt x="972438" y="0"/>
                  </a:moveTo>
                  <a:lnTo>
                    <a:pt x="0" y="0"/>
                  </a:lnTo>
                  <a:lnTo>
                    <a:pt x="0" y="401421"/>
                  </a:lnTo>
                  <a:lnTo>
                    <a:pt x="972438" y="401421"/>
                  </a:lnTo>
                  <a:lnTo>
                    <a:pt x="972438" y="0"/>
                  </a:lnTo>
                  <a:close/>
                </a:path>
              </a:pathLst>
            </a:custGeom>
            <a:solidFill>
              <a:srgbClr val="FFE3A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741" name="Google Shape;741;p21"/>
          <p:cNvSpPr txBox="1"/>
          <p:nvPr/>
        </p:nvSpPr>
        <p:spPr>
          <a:xfrm>
            <a:off x="8421370" y="1074270"/>
            <a:ext cx="366000" cy="100500"/>
          </a:xfrm>
          <a:prstGeom prst="rect">
            <a:avLst/>
          </a:prstGeom>
          <a:noFill/>
          <a:ln>
            <a:noFill/>
          </a:ln>
        </p:spPr>
        <p:txBody>
          <a:bodyPr anchorCtr="0" anchor="t" bIns="0" lIns="0" spcFirstLastPara="1" rIns="0" wrap="square" tIns="9125">
            <a:spAutoFit/>
          </a:bodyPr>
          <a:lstStyle/>
          <a:p>
            <a:pPr indent="-1270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Deputy Mayor for Communications</a:t>
            </a:r>
            <a:endParaRPr sz="300">
              <a:latin typeface="Verdana"/>
              <a:ea typeface="Verdana"/>
              <a:cs typeface="Verdana"/>
              <a:sym typeface="Verdana"/>
            </a:endParaRPr>
          </a:p>
        </p:txBody>
      </p:sp>
      <p:grpSp>
        <p:nvGrpSpPr>
          <p:cNvPr id="742" name="Google Shape;742;p21"/>
          <p:cNvGrpSpPr/>
          <p:nvPr/>
        </p:nvGrpSpPr>
        <p:grpSpPr>
          <a:xfrm>
            <a:off x="5695422" y="1031563"/>
            <a:ext cx="3165033" cy="1282533"/>
            <a:chOff x="10821301" y="2108974"/>
            <a:chExt cx="6013563" cy="2622068"/>
          </a:xfrm>
        </p:grpSpPr>
        <p:sp>
          <p:nvSpPr>
            <p:cNvPr id="743" name="Google Shape;743;p21"/>
            <p:cNvSpPr/>
            <p:nvPr/>
          </p:nvSpPr>
          <p:spPr>
            <a:xfrm>
              <a:off x="15862045" y="2108974"/>
              <a:ext cx="972819" cy="401955"/>
            </a:xfrm>
            <a:custGeom>
              <a:rect b="b" l="l" r="r" t="t"/>
              <a:pathLst>
                <a:path extrusionOk="0" h="401955" w="972819">
                  <a:moveTo>
                    <a:pt x="0" y="401421"/>
                  </a:moveTo>
                  <a:lnTo>
                    <a:pt x="972438" y="401421"/>
                  </a:lnTo>
                  <a:lnTo>
                    <a:pt x="972438" y="0"/>
                  </a:lnTo>
                  <a:lnTo>
                    <a:pt x="0" y="0"/>
                  </a:lnTo>
                  <a:lnTo>
                    <a:pt x="0" y="401421"/>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44" name="Google Shape;744;p21"/>
            <p:cNvSpPr/>
            <p:nvPr/>
          </p:nvSpPr>
          <p:spPr>
            <a:xfrm>
              <a:off x="14957805" y="2513330"/>
              <a:ext cx="0" cy="100965"/>
            </a:xfrm>
            <a:custGeom>
              <a:rect b="b" l="l" r="r" t="t"/>
              <a:pathLst>
                <a:path extrusionOk="0" h="100964" w="120000">
                  <a:moveTo>
                    <a:pt x="0" y="0"/>
                  </a:moveTo>
                  <a:lnTo>
                    <a:pt x="0" y="100711"/>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45" name="Google Shape;745;p21"/>
            <p:cNvSpPr/>
            <p:nvPr/>
          </p:nvSpPr>
          <p:spPr>
            <a:xfrm>
              <a:off x="14951455" y="2607691"/>
              <a:ext cx="581660" cy="0"/>
            </a:xfrm>
            <a:custGeom>
              <a:rect b="b" l="l" r="r" t="t"/>
              <a:pathLst>
                <a:path extrusionOk="0" h="120000" w="581659">
                  <a:moveTo>
                    <a:pt x="0" y="0"/>
                  </a:moveTo>
                  <a:lnTo>
                    <a:pt x="58150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46" name="Google Shape;746;p21"/>
            <p:cNvSpPr/>
            <p:nvPr/>
          </p:nvSpPr>
          <p:spPr>
            <a:xfrm>
              <a:off x="15443326" y="2848457"/>
              <a:ext cx="83820" cy="0"/>
            </a:xfrm>
            <a:custGeom>
              <a:rect b="b" l="l" r="r" t="t"/>
              <a:pathLst>
                <a:path extrusionOk="0" h="120000" w="83819">
                  <a:moveTo>
                    <a:pt x="0" y="0"/>
                  </a:moveTo>
                  <a:lnTo>
                    <a:pt x="83299"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47" name="Google Shape;747;p21"/>
            <p:cNvSpPr/>
            <p:nvPr/>
          </p:nvSpPr>
          <p:spPr>
            <a:xfrm>
              <a:off x="15443326" y="3223209"/>
              <a:ext cx="83820" cy="0"/>
            </a:xfrm>
            <a:custGeom>
              <a:rect b="b" l="l" r="r" t="t"/>
              <a:pathLst>
                <a:path extrusionOk="0" h="120000" w="83819">
                  <a:moveTo>
                    <a:pt x="0" y="0"/>
                  </a:moveTo>
                  <a:lnTo>
                    <a:pt x="83299"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48" name="Google Shape;748;p21"/>
            <p:cNvSpPr/>
            <p:nvPr/>
          </p:nvSpPr>
          <p:spPr>
            <a:xfrm>
              <a:off x="15442310" y="3604577"/>
              <a:ext cx="84455" cy="0"/>
            </a:xfrm>
            <a:custGeom>
              <a:rect b="b" l="l" r="r" t="t"/>
              <a:pathLst>
                <a:path extrusionOk="0" h="120000" w="84455">
                  <a:moveTo>
                    <a:pt x="0" y="0"/>
                  </a:moveTo>
                  <a:lnTo>
                    <a:pt x="8421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49" name="Google Shape;749;p21"/>
            <p:cNvSpPr/>
            <p:nvPr/>
          </p:nvSpPr>
          <p:spPr>
            <a:xfrm>
              <a:off x="15442310" y="3989971"/>
              <a:ext cx="84455" cy="0"/>
            </a:xfrm>
            <a:custGeom>
              <a:rect b="b" l="l" r="r" t="t"/>
              <a:pathLst>
                <a:path extrusionOk="0" h="120000" w="84455">
                  <a:moveTo>
                    <a:pt x="0" y="0"/>
                  </a:moveTo>
                  <a:lnTo>
                    <a:pt x="8421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50" name="Google Shape;750;p21"/>
            <p:cNvSpPr/>
            <p:nvPr/>
          </p:nvSpPr>
          <p:spPr>
            <a:xfrm>
              <a:off x="15443326" y="4731042"/>
              <a:ext cx="90170" cy="0"/>
            </a:xfrm>
            <a:custGeom>
              <a:rect b="b" l="l" r="r" t="t"/>
              <a:pathLst>
                <a:path extrusionOk="0" h="120000" w="90169">
                  <a:moveTo>
                    <a:pt x="0" y="0"/>
                  </a:moveTo>
                  <a:lnTo>
                    <a:pt x="89649"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51" name="Google Shape;751;p21"/>
            <p:cNvSpPr/>
            <p:nvPr/>
          </p:nvSpPr>
          <p:spPr>
            <a:xfrm>
              <a:off x="15442310" y="4349978"/>
              <a:ext cx="84455" cy="0"/>
            </a:xfrm>
            <a:custGeom>
              <a:rect b="b" l="l" r="r" t="t"/>
              <a:pathLst>
                <a:path extrusionOk="0" h="120000" w="84455">
                  <a:moveTo>
                    <a:pt x="0" y="0"/>
                  </a:moveTo>
                  <a:lnTo>
                    <a:pt x="8421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52" name="Google Shape;752;p21"/>
            <p:cNvSpPr/>
            <p:nvPr/>
          </p:nvSpPr>
          <p:spPr>
            <a:xfrm>
              <a:off x="10821301" y="2114461"/>
              <a:ext cx="889000" cy="398145"/>
            </a:xfrm>
            <a:custGeom>
              <a:rect b="b" l="l" r="r" t="t"/>
              <a:pathLst>
                <a:path extrusionOk="0" h="398144" w="889000">
                  <a:moveTo>
                    <a:pt x="888796" y="0"/>
                  </a:moveTo>
                  <a:lnTo>
                    <a:pt x="0" y="0"/>
                  </a:lnTo>
                  <a:lnTo>
                    <a:pt x="0" y="397764"/>
                  </a:lnTo>
                  <a:lnTo>
                    <a:pt x="888796" y="397764"/>
                  </a:lnTo>
                  <a:lnTo>
                    <a:pt x="888796" y="0"/>
                  </a:lnTo>
                  <a:close/>
                </a:path>
              </a:pathLst>
            </a:custGeom>
            <a:solidFill>
              <a:srgbClr val="EAEAE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753" name="Google Shape;753;p21"/>
          <p:cNvSpPr txBox="1"/>
          <p:nvPr/>
        </p:nvSpPr>
        <p:spPr>
          <a:xfrm>
            <a:off x="5754229" y="1095590"/>
            <a:ext cx="3504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Law Department</a:t>
            </a:r>
            <a:endParaRPr sz="300">
              <a:latin typeface="Verdana"/>
              <a:ea typeface="Verdana"/>
              <a:cs typeface="Verdana"/>
              <a:sym typeface="Verdana"/>
            </a:endParaRPr>
          </a:p>
        </p:txBody>
      </p:sp>
      <p:grpSp>
        <p:nvGrpSpPr>
          <p:cNvPr id="754" name="Google Shape;754;p21"/>
          <p:cNvGrpSpPr/>
          <p:nvPr/>
        </p:nvGrpSpPr>
        <p:grpSpPr>
          <a:xfrm>
            <a:off x="3933711" y="667493"/>
            <a:ext cx="4966315" cy="1902231"/>
            <a:chOff x="7474051" y="1364653"/>
            <a:chExt cx="9435999" cy="3889006"/>
          </a:xfrm>
        </p:grpSpPr>
        <p:sp>
          <p:nvSpPr>
            <p:cNvPr id="755" name="Google Shape;755;p21"/>
            <p:cNvSpPr/>
            <p:nvPr/>
          </p:nvSpPr>
          <p:spPr>
            <a:xfrm>
              <a:off x="10821301" y="2114461"/>
              <a:ext cx="889000" cy="398145"/>
            </a:xfrm>
            <a:custGeom>
              <a:rect b="b" l="l" r="r" t="t"/>
              <a:pathLst>
                <a:path extrusionOk="0" h="398144" w="889000">
                  <a:moveTo>
                    <a:pt x="0" y="397764"/>
                  </a:moveTo>
                  <a:lnTo>
                    <a:pt x="888796" y="397764"/>
                  </a:lnTo>
                  <a:lnTo>
                    <a:pt x="888796" y="0"/>
                  </a:lnTo>
                  <a:lnTo>
                    <a:pt x="0" y="0"/>
                  </a:lnTo>
                  <a:lnTo>
                    <a:pt x="0" y="397764"/>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56" name="Google Shape;756;p21"/>
            <p:cNvSpPr/>
            <p:nvPr/>
          </p:nvSpPr>
          <p:spPr>
            <a:xfrm>
              <a:off x="11265699" y="1967636"/>
              <a:ext cx="0" cy="146685"/>
            </a:xfrm>
            <a:custGeom>
              <a:rect b="b" l="l" r="r" t="t"/>
              <a:pathLst>
                <a:path extrusionOk="0" h="146685" w="120000">
                  <a:moveTo>
                    <a:pt x="0" y="0"/>
                  </a:moveTo>
                  <a:lnTo>
                    <a:pt x="0" y="14610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57" name="Google Shape;757;p21"/>
            <p:cNvSpPr/>
            <p:nvPr/>
          </p:nvSpPr>
          <p:spPr>
            <a:xfrm>
              <a:off x="8313978" y="1364653"/>
              <a:ext cx="0" cy="62865"/>
            </a:xfrm>
            <a:custGeom>
              <a:rect b="b" l="l" r="r" t="t"/>
              <a:pathLst>
                <a:path extrusionOk="0" h="62865" w="120000">
                  <a:moveTo>
                    <a:pt x="0" y="0"/>
                  </a:moveTo>
                  <a:lnTo>
                    <a:pt x="0" y="62763"/>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58" name="Google Shape;758;p21"/>
            <p:cNvSpPr/>
            <p:nvPr/>
          </p:nvSpPr>
          <p:spPr>
            <a:xfrm>
              <a:off x="12321349" y="3141815"/>
              <a:ext cx="0" cy="112395"/>
            </a:xfrm>
            <a:custGeom>
              <a:rect b="b" l="l" r="r" t="t"/>
              <a:pathLst>
                <a:path extrusionOk="0" h="112395" w="120000">
                  <a:moveTo>
                    <a:pt x="0" y="0"/>
                  </a:moveTo>
                  <a:lnTo>
                    <a:pt x="0" y="112014"/>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59" name="Google Shape;759;p21"/>
            <p:cNvSpPr/>
            <p:nvPr/>
          </p:nvSpPr>
          <p:spPr>
            <a:xfrm>
              <a:off x="8632964" y="1364665"/>
              <a:ext cx="1270" cy="212090"/>
            </a:xfrm>
            <a:custGeom>
              <a:rect b="b" l="l" r="r" t="t"/>
              <a:pathLst>
                <a:path extrusionOk="0" h="212090" w="1270">
                  <a:moveTo>
                    <a:pt x="0" y="0"/>
                  </a:moveTo>
                  <a:lnTo>
                    <a:pt x="812" y="211721"/>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60" name="Google Shape;760;p21"/>
            <p:cNvSpPr/>
            <p:nvPr/>
          </p:nvSpPr>
          <p:spPr>
            <a:xfrm>
              <a:off x="8629306" y="1576400"/>
              <a:ext cx="1144270" cy="0"/>
            </a:xfrm>
            <a:custGeom>
              <a:rect b="b" l="l" r="r" t="t"/>
              <a:pathLst>
                <a:path extrusionOk="0" h="120000" w="1144270">
                  <a:moveTo>
                    <a:pt x="0" y="0"/>
                  </a:moveTo>
                  <a:lnTo>
                    <a:pt x="1143977" y="0"/>
                  </a:lnTo>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61" name="Google Shape;761;p21"/>
            <p:cNvSpPr/>
            <p:nvPr/>
          </p:nvSpPr>
          <p:spPr>
            <a:xfrm>
              <a:off x="12817475" y="3495014"/>
              <a:ext cx="69850" cy="0"/>
            </a:xfrm>
            <a:custGeom>
              <a:rect b="b" l="l" r="r" t="t"/>
              <a:pathLst>
                <a:path extrusionOk="0" h="120000" w="69850">
                  <a:moveTo>
                    <a:pt x="0" y="0"/>
                  </a:moveTo>
                  <a:lnTo>
                    <a:pt x="6955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62" name="Google Shape;762;p21"/>
            <p:cNvSpPr/>
            <p:nvPr/>
          </p:nvSpPr>
          <p:spPr>
            <a:xfrm>
              <a:off x="7474051" y="2599715"/>
              <a:ext cx="635" cy="137795"/>
            </a:xfrm>
            <a:custGeom>
              <a:rect b="b" l="l" r="r" t="t"/>
              <a:pathLst>
                <a:path extrusionOk="0" h="137794" w="634">
                  <a:moveTo>
                    <a:pt x="50" y="0"/>
                  </a:moveTo>
                  <a:lnTo>
                    <a:pt x="0" y="137299"/>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63" name="Google Shape;763;p21"/>
            <p:cNvSpPr/>
            <p:nvPr/>
          </p:nvSpPr>
          <p:spPr>
            <a:xfrm>
              <a:off x="15856584" y="4974894"/>
              <a:ext cx="962660" cy="278765"/>
            </a:xfrm>
            <a:custGeom>
              <a:rect b="b" l="l" r="r" t="t"/>
              <a:pathLst>
                <a:path extrusionOk="0" h="278764" w="962659">
                  <a:moveTo>
                    <a:pt x="962139" y="0"/>
                  </a:moveTo>
                  <a:lnTo>
                    <a:pt x="0" y="0"/>
                  </a:lnTo>
                  <a:lnTo>
                    <a:pt x="0" y="278345"/>
                  </a:lnTo>
                  <a:lnTo>
                    <a:pt x="962139" y="278345"/>
                  </a:lnTo>
                  <a:lnTo>
                    <a:pt x="962139" y="0"/>
                  </a:lnTo>
                  <a:close/>
                </a:path>
              </a:pathLst>
            </a:custGeom>
            <a:solidFill>
              <a:srgbClr val="FFE3A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64" name="Google Shape;764;p21"/>
            <p:cNvSpPr/>
            <p:nvPr/>
          </p:nvSpPr>
          <p:spPr>
            <a:xfrm>
              <a:off x="15856584" y="4974894"/>
              <a:ext cx="962660" cy="278765"/>
            </a:xfrm>
            <a:custGeom>
              <a:rect b="b" l="l" r="r" t="t"/>
              <a:pathLst>
                <a:path extrusionOk="0" h="278764" w="962659">
                  <a:moveTo>
                    <a:pt x="0" y="278345"/>
                  </a:moveTo>
                  <a:lnTo>
                    <a:pt x="962139" y="278345"/>
                  </a:lnTo>
                  <a:lnTo>
                    <a:pt x="962139" y="0"/>
                  </a:lnTo>
                  <a:lnTo>
                    <a:pt x="0" y="0"/>
                  </a:lnTo>
                  <a:lnTo>
                    <a:pt x="0" y="278345"/>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65" name="Google Shape;765;p21"/>
            <p:cNvSpPr/>
            <p:nvPr/>
          </p:nvSpPr>
          <p:spPr>
            <a:xfrm>
              <a:off x="16903827" y="2601341"/>
              <a:ext cx="0" cy="2512060"/>
            </a:xfrm>
            <a:custGeom>
              <a:rect b="b" l="l" r="r" t="t"/>
              <a:pathLst>
                <a:path extrusionOk="0" h="2512060" w="120000">
                  <a:moveTo>
                    <a:pt x="0" y="0"/>
                  </a:moveTo>
                  <a:lnTo>
                    <a:pt x="0" y="2511463"/>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66" name="Google Shape;766;p21"/>
            <p:cNvSpPr/>
            <p:nvPr/>
          </p:nvSpPr>
          <p:spPr>
            <a:xfrm>
              <a:off x="16334740" y="2513330"/>
              <a:ext cx="0" cy="100965"/>
            </a:xfrm>
            <a:custGeom>
              <a:rect b="b" l="l" r="r" t="t"/>
              <a:pathLst>
                <a:path extrusionOk="0" h="100964" w="120000">
                  <a:moveTo>
                    <a:pt x="0" y="0"/>
                  </a:moveTo>
                  <a:lnTo>
                    <a:pt x="0" y="100711"/>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67" name="Google Shape;767;p21"/>
            <p:cNvSpPr/>
            <p:nvPr/>
          </p:nvSpPr>
          <p:spPr>
            <a:xfrm>
              <a:off x="16328390" y="2607691"/>
              <a:ext cx="581660" cy="0"/>
            </a:xfrm>
            <a:custGeom>
              <a:rect b="b" l="l" r="r" t="t"/>
              <a:pathLst>
                <a:path extrusionOk="0" h="120000" w="581659">
                  <a:moveTo>
                    <a:pt x="0" y="0"/>
                  </a:moveTo>
                  <a:lnTo>
                    <a:pt x="581507"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68" name="Google Shape;768;p21"/>
            <p:cNvSpPr/>
            <p:nvPr/>
          </p:nvSpPr>
          <p:spPr>
            <a:xfrm>
              <a:off x="16820260" y="2848457"/>
              <a:ext cx="83820" cy="0"/>
            </a:xfrm>
            <a:custGeom>
              <a:rect b="b" l="l" r="r" t="t"/>
              <a:pathLst>
                <a:path extrusionOk="0" h="120000" w="83819">
                  <a:moveTo>
                    <a:pt x="0" y="0"/>
                  </a:moveTo>
                  <a:lnTo>
                    <a:pt x="83299"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69" name="Google Shape;769;p21"/>
            <p:cNvSpPr/>
            <p:nvPr/>
          </p:nvSpPr>
          <p:spPr>
            <a:xfrm>
              <a:off x="16814927" y="3760711"/>
              <a:ext cx="83820" cy="0"/>
            </a:xfrm>
            <a:custGeom>
              <a:rect b="b" l="l" r="r" t="t"/>
              <a:pathLst>
                <a:path extrusionOk="0" h="120000" w="83819">
                  <a:moveTo>
                    <a:pt x="0" y="0"/>
                  </a:moveTo>
                  <a:lnTo>
                    <a:pt x="83299"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70" name="Google Shape;770;p21"/>
            <p:cNvSpPr/>
            <p:nvPr/>
          </p:nvSpPr>
          <p:spPr>
            <a:xfrm>
              <a:off x="16819371" y="4659541"/>
              <a:ext cx="84455" cy="0"/>
            </a:xfrm>
            <a:custGeom>
              <a:rect b="b" l="l" r="r" t="t"/>
              <a:pathLst>
                <a:path extrusionOk="0" h="120000" w="84455">
                  <a:moveTo>
                    <a:pt x="0" y="0"/>
                  </a:moveTo>
                  <a:lnTo>
                    <a:pt x="8421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71" name="Google Shape;771;p21"/>
            <p:cNvSpPr/>
            <p:nvPr/>
          </p:nvSpPr>
          <p:spPr>
            <a:xfrm>
              <a:off x="16819371" y="5106466"/>
              <a:ext cx="84455" cy="0"/>
            </a:xfrm>
            <a:custGeom>
              <a:rect b="b" l="l" r="r" t="t"/>
              <a:pathLst>
                <a:path extrusionOk="0" h="120000" w="84455">
                  <a:moveTo>
                    <a:pt x="0" y="0"/>
                  </a:moveTo>
                  <a:lnTo>
                    <a:pt x="84213"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72" name="Google Shape;772;p21"/>
            <p:cNvSpPr/>
            <p:nvPr/>
          </p:nvSpPr>
          <p:spPr>
            <a:xfrm>
              <a:off x="15777717" y="3075914"/>
              <a:ext cx="0" cy="218440"/>
            </a:xfrm>
            <a:custGeom>
              <a:rect b="b" l="l" r="r" t="t"/>
              <a:pathLst>
                <a:path extrusionOk="0" h="218439" w="120000">
                  <a:moveTo>
                    <a:pt x="0" y="0"/>
                  </a:moveTo>
                  <a:lnTo>
                    <a:pt x="0" y="218401"/>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73" name="Google Shape;773;p21"/>
            <p:cNvSpPr/>
            <p:nvPr/>
          </p:nvSpPr>
          <p:spPr>
            <a:xfrm>
              <a:off x="16338804" y="2984741"/>
              <a:ext cx="0" cy="97790"/>
            </a:xfrm>
            <a:custGeom>
              <a:rect b="b" l="l" r="r" t="t"/>
              <a:pathLst>
                <a:path extrusionOk="0" h="97789" w="120000">
                  <a:moveTo>
                    <a:pt x="0" y="0"/>
                  </a:moveTo>
                  <a:lnTo>
                    <a:pt x="0" y="9751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74" name="Google Shape;774;p21"/>
            <p:cNvSpPr/>
            <p:nvPr/>
          </p:nvSpPr>
          <p:spPr>
            <a:xfrm>
              <a:off x="15856584" y="3159874"/>
              <a:ext cx="962660" cy="278765"/>
            </a:xfrm>
            <a:custGeom>
              <a:rect b="b" l="l" r="r" t="t"/>
              <a:pathLst>
                <a:path extrusionOk="0" h="278764" w="962659">
                  <a:moveTo>
                    <a:pt x="962139" y="0"/>
                  </a:moveTo>
                  <a:lnTo>
                    <a:pt x="0" y="0"/>
                  </a:lnTo>
                  <a:lnTo>
                    <a:pt x="0" y="278345"/>
                  </a:lnTo>
                  <a:lnTo>
                    <a:pt x="962139" y="278345"/>
                  </a:lnTo>
                  <a:lnTo>
                    <a:pt x="962139" y="0"/>
                  </a:lnTo>
                  <a:close/>
                </a:path>
              </a:pathLst>
            </a:custGeom>
            <a:solidFill>
              <a:srgbClr val="FFE3A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75" name="Google Shape;775;p21"/>
            <p:cNvSpPr/>
            <p:nvPr/>
          </p:nvSpPr>
          <p:spPr>
            <a:xfrm>
              <a:off x="15856584" y="3159874"/>
              <a:ext cx="962660" cy="278765"/>
            </a:xfrm>
            <a:custGeom>
              <a:rect b="b" l="l" r="r" t="t"/>
              <a:pathLst>
                <a:path extrusionOk="0" h="278764" w="962659">
                  <a:moveTo>
                    <a:pt x="0" y="278345"/>
                  </a:moveTo>
                  <a:lnTo>
                    <a:pt x="962139" y="278345"/>
                  </a:lnTo>
                  <a:lnTo>
                    <a:pt x="962139" y="0"/>
                  </a:lnTo>
                  <a:lnTo>
                    <a:pt x="0" y="0"/>
                  </a:lnTo>
                  <a:lnTo>
                    <a:pt x="0" y="278345"/>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776" name="Google Shape;776;p21"/>
          <p:cNvSpPr txBox="1"/>
          <p:nvPr/>
        </p:nvSpPr>
        <p:spPr>
          <a:xfrm>
            <a:off x="8447973" y="1579160"/>
            <a:ext cx="304200" cy="57000"/>
          </a:xfrm>
          <a:prstGeom prst="rect">
            <a:avLst/>
          </a:prstGeom>
          <a:noFill/>
          <a:ln>
            <a:noFill/>
          </a:ln>
        </p:spPr>
        <p:txBody>
          <a:bodyPr anchorCtr="0" anchor="t" bIns="0" lIns="0" spcFirstLastPara="1" rIns="0" wrap="square" tIns="6525">
            <a:spAutoFit/>
          </a:bodyPr>
          <a:lstStyle/>
          <a:p>
            <a:pPr indent="0" lvl="0" marL="12700" rtl="0" algn="l">
              <a:lnSpc>
                <a:spcPct val="100000"/>
              </a:lnSpc>
              <a:spcBef>
                <a:spcPts val="0"/>
              </a:spcBef>
              <a:spcAft>
                <a:spcPts val="0"/>
              </a:spcAft>
              <a:buNone/>
            </a:pPr>
            <a:r>
              <a:rPr lang="en" sz="300">
                <a:solidFill>
                  <a:srgbClr val="231F20"/>
                </a:solidFill>
                <a:latin typeface="Verdana"/>
                <a:ea typeface="Verdana"/>
                <a:cs typeface="Verdana"/>
                <a:sym typeface="Verdana"/>
              </a:rPr>
              <a:t>Speechwriting</a:t>
            </a:r>
            <a:endParaRPr sz="300">
              <a:latin typeface="Verdana"/>
              <a:ea typeface="Verdana"/>
              <a:cs typeface="Verdana"/>
              <a:sym typeface="Verdana"/>
            </a:endParaRPr>
          </a:p>
        </p:txBody>
      </p:sp>
      <p:grpSp>
        <p:nvGrpSpPr>
          <p:cNvPr id="777" name="Google Shape;777;p21"/>
          <p:cNvGrpSpPr/>
          <p:nvPr/>
        </p:nvGrpSpPr>
        <p:grpSpPr>
          <a:xfrm>
            <a:off x="8300719" y="1504523"/>
            <a:ext cx="551514" cy="618879"/>
            <a:chOff x="15771367" y="3075914"/>
            <a:chExt cx="1047877" cy="1265263"/>
          </a:xfrm>
        </p:grpSpPr>
        <p:sp>
          <p:nvSpPr>
            <p:cNvPr id="778" name="Google Shape;778;p21"/>
            <p:cNvSpPr/>
            <p:nvPr/>
          </p:nvSpPr>
          <p:spPr>
            <a:xfrm>
              <a:off x="15771367" y="3294316"/>
              <a:ext cx="85725" cy="0"/>
            </a:xfrm>
            <a:custGeom>
              <a:rect b="b" l="l" r="r" t="t"/>
              <a:pathLst>
                <a:path extrusionOk="0" h="120000" w="85725">
                  <a:moveTo>
                    <a:pt x="0" y="0"/>
                  </a:moveTo>
                  <a:lnTo>
                    <a:pt x="85661"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79" name="Google Shape;779;p21"/>
            <p:cNvSpPr/>
            <p:nvPr/>
          </p:nvSpPr>
          <p:spPr>
            <a:xfrm>
              <a:off x="15771367" y="3075914"/>
              <a:ext cx="566420" cy="0"/>
            </a:xfrm>
            <a:custGeom>
              <a:rect b="b" l="l" r="r" t="t"/>
              <a:pathLst>
                <a:path extrusionOk="0" h="120000" w="566419">
                  <a:moveTo>
                    <a:pt x="0" y="0"/>
                  </a:moveTo>
                  <a:lnTo>
                    <a:pt x="566381"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80" name="Google Shape;780;p21"/>
            <p:cNvSpPr/>
            <p:nvPr/>
          </p:nvSpPr>
          <p:spPr>
            <a:xfrm>
              <a:off x="15856584" y="4062412"/>
              <a:ext cx="962660" cy="278765"/>
            </a:xfrm>
            <a:custGeom>
              <a:rect b="b" l="l" r="r" t="t"/>
              <a:pathLst>
                <a:path extrusionOk="0" h="278764" w="962659">
                  <a:moveTo>
                    <a:pt x="962139" y="0"/>
                  </a:moveTo>
                  <a:lnTo>
                    <a:pt x="0" y="0"/>
                  </a:lnTo>
                  <a:lnTo>
                    <a:pt x="0" y="278333"/>
                  </a:lnTo>
                  <a:lnTo>
                    <a:pt x="962139" y="278333"/>
                  </a:lnTo>
                  <a:lnTo>
                    <a:pt x="962139" y="0"/>
                  </a:lnTo>
                  <a:close/>
                </a:path>
              </a:pathLst>
            </a:custGeom>
            <a:solidFill>
              <a:srgbClr val="FFE3A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81" name="Google Shape;781;p21"/>
            <p:cNvSpPr/>
            <p:nvPr/>
          </p:nvSpPr>
          <p:spPr>
            <a:xfrm>
              <a:off x="15856584" y="4062412"/>
              <a:ext cx="962660" cy="278765"/>
            </a:xfrm>
            <a:custGeom>
              <a:rect b="b" l="l" r="r" t="t"/>
              <a:pathLst>
                <a:path extrusionOk="0" h="278764" w="962659">
                  <a:moveTo>
                    <a:pt x="0" y="278333"/>
                  </a:moveTo>
                  <a:lnTo>
                    <a:pt x="962139" y="278333"/>
                  </a:lnTo>
                  <a:lnTo>
                    <a:pt x="962139" y="0"/>
                  </a:lnTo>
                  <a:lnTo>
                    <a:pt x="0" y="0"/>
                  </a:lnTo>
                  <a:lnTo>
                    <a:pt x="0" y="278333"/>
                  </a:lnTo>
                  <a:close/>
                </a:path>
              </a:pathLst>
            </a:custGeom>
            <a:noFill/>
            <a:ln cap="flat" cmpd="sng" w="9525">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782" name="Google Shape;782;p21"/>
          <p:cNvSpPr txBox="1"/>
          <p:nvPr/>
        </p:nvSpPr>
        <p:spPr>
          <a:xfrm>
            <a:off x="8409673" y="2004480"/>
            <a:ext cx="376200" cy="100500"/>
          </a:xfrm>
          <a:prstGeom prst="rect">
            <a:avLst/>
          </a:prstGeom>
          <a:noFill/>
          <a:ln>
            <a:noFill/>
          </a:ln>
        </p:spPr>
        <p:txBody>
          <a:bodyPr anchorCtr="0" anchor="t" bIns="0" lIns="0" spcFirstLastPara="1" rIns="0" wrap="square" tIns="9125">
            <a:spAutoFit/>
          </a:bodyPr>
          <a:lstStyle/>
          <a:p>
            <a:pPr indent="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Media &amp; Research Analysis</a:t>
            </a:r>
            <a:endParaRPr sz="300">
              <a:latin typeface="Verdana"/>
              <a:ea typeface="Verdana"/>
              <a:cs typeface="Verdana"/>
              <a:sym typeface="Verdana"/>
            </a:endParaRPr>
          </a:p>
        </p:txBody>
      </p:sp>
      <p:grpSp>
        <p:nvGrpSpPr>
          <p:cNvPr id="783" name="Google Shape;783;p21"/>
          <p:cNvGrpSpPr/>
          <p:nvPr/>
        </p:nvGrpSpPr>
        <p:grpSpPr>
          <a:xfrm>
            <a:off x="8300719" y="1904548"/>
            <a:ext cx="298651" cy="151442"/>
            <a:chOff x="15771367" y="3893743"/>
            <a:chExt cx="567436" cy="309614"/>
          </a:xfrm>
        </p:grpSpPr>
        <p:sp>
          <p:nvSpPr>
            <p:cNvPr id="784" name="Google Shape;784;p21"/>
            <p:cNvSpPr/>
            <p:nvPr/>
          </p:nvSpPr>
          <p:spPr>
            <a:xfrm>
              <a:off x="15771367" y="4200664"/>
              <a:ext cx="85725" cy="0"/>
            </a:xfrm>
            <a:custGeom>
              <a:rect b="b" l="l" r="r" t="t"/>
              <a:pathLst>
                <a:path extrusionOk="0" h="120000" w="85725">
                  <a:moveTo>
                    <a:pt x="0" y="0"/>
                  </a:moveTo>
                  <a:lnTo>
                    <a:pt x="85661"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85" name="Google Shape;785;p21"/>
            <p:cNvSpPr/>
            <p:nvPr/>
          </p:nvSpPr>
          <p:spPr>
            <a:xfrm>
              <a:off x="15777717" y="3984917"/>
              <a:ext cx="0" cy="218440"/>
            </a:xfrm>
            <a:custGeom>
              <a:rect b="b" l="l" r="r" t="t"/>
              <a:pathLst>
                <a:path extrusionOk="0" h="218439" w="120000">
                  <a:moveTo>
                    <a:pt x="0" y="0"/>
                  </a:moveTo>
                  <a:lnTo>
                    <a:pt x="0" y="218401"/>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86" name="Google Shape;786;p21"/>
            <p:cNvSpPr/>
            <p:nvPr/>
          </p:nvSpPr>
          <p:spPr>
            <a:xfrm>
              <a:off x="16338803" y="3893743"/>
              <a:ext cx="0" cy="97790"/>
            </a:xfrm>
            <a:custGeom>
              <a:rect b="b" l="l" r="r" t="t"/>
              <a:pathLst>
                <a:path extrusionOk="0" h="97789" w="120000">
                  <a:moveTo>
                    <a:pt x="0" y="0"/>
                  </a:moveTo>
                  <a:lnTo>
                    <a:pt x="0" y="9751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sp>
          <p:nvSpPr>
            <p:cNvPr id="787" name="Google Shape;787;p21"/>
            <p:cNvSpPr/>
            <p:nvPr/>
          </p:nvSpPr>
          <p:spPr>
            <a:xfrm>
              <a:off x="15771367" y="3984917"/>
              <a:ext cx="566420" cy="0"/>
            </a:xfrm>
            <a:custGeom>
              <a:rect b="b" l="l" r="r" t="t"/>
              <a:pathLst>
                <a:path extrusionOk="0" h="120000" w="566419">
                  <a:moveTo>
                    <a:pt x="0" y="0"/>
                  </a:moveTo>
                  <a:lnTo>
                    <a:pt x="566381" y="0"/>
                  </a:lnTo>
                </a:path>
              </a:pathLst>
            </a:custGeom>
            <a:noFill/>
            <a:ln cap="flat" cmpd="sng" w="12700">
              <a:solidFill>
                <a:srgbClr val="231F2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700"/>
            </a:p>
          </p:txBody>
        </p:sp>
      </p:grpSp>
      <p:sp>
        <p:nvSpPr>
          <p:cNvPr id="788" name="Google Shape;788;p21"/>
          <p:cNvSpPr txBox="1"/>
          <p:nvPr/>
        </p:nvSpPr>
        <p:spPr>
          <a:xfrm>
            <a:off x="8416824" y="2446306"/>
            <a:ext cx="369300" cy="100500"/>
          </a:xfrm>
          <a:prstGeom prst="rect">
            <a:avLst/>
          </a:prstGeom>
          <a:noFill/>
          <a:ln>
            <a:noFill/>
          </a:ln>
        </p:spPr>
        <p:txBody>
          <a:bodyPr anchorCtr="0" anchor="t" bIns="0" lIns="0" spcFirstLastPara="1" rIns="0" wrap="square" tIns="9125">
            <a:spAutoFit/>
          </a:bodyPr>
          <a:lstStyle/>
          <a:p>
            <a:pPr indent="-12700" lvl="0" marL="12700" marR="0" rtl="0" algn="l">
              <a:lnSpc>
                <a:spcPct val="116666"/>
              </a:lnSpc>
              <a:spcBef>
                <a:spcPts val="0"/>
              </a:spcBef>
              <a:spcAft>
                <a:spcPts val="0"/>
              </a:spcAft>
              <a:buNone/>
            </a:pPr>
            <a:r>
              <a:rPr lang="en" sz="300">
                <a:solidFill>
                  <a:srgbClr val="231F20"/>
                </a:solidFill>
                <a:latin typeface="Verdana"/>
                <a:ea typeface="Verdana"/>
                <a:cs typeface="Verdana"/>
                <a:sym typeface="Verdana"/>
              </a:rPr>
              <a:t>Office of Creative Communications</a:t>
            </a:r>
            <a:endParaRPr sz="300">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39"/>
          <p:cNvSpPr txBox="1"/>
          <p:nvPr>
            <p:ph idx="1" type="body"/>
          </p:nvPr>
        </p:nvSpPr>
        <p:spPr>
          <a:xfrm>
            <a:off x="311700" y="1152475"/>
            <a:ext cx="8520600" cy="3733800"/>
          </a:xfrm>
          <a:prstGeom prst="rect">
            <a:avLst/>
          </a:prstGeom>
        </p:spPr>
        <p:txBody>
          <a:bodyPr anchorCtr="0" anchor="t" bIns="91425" lIns="91425" spcFirstLastPara="1" rIns="91425" wrap="square" tIns="91425">
            <a:normAutofit/>
          </a:bodyPr>
          <a:lstStyle/>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Department of City </a:t>
            </a:r>
            <a:r>
              <a:rPr lang="en" sz="2100">
                <a:solidFill>
                  <a:schemeClr val="dk1"/>
                </a:solidFill>
                <a:latin typeface="Helvetica Neue"/>
                <a:ea typeface="Helvetica Neue"/>
                <a:cs typeface="Helvetica Neue"/>
                <a:sym typeface="Helvetica Neue"/>
              </a:rPr>
              <a:t>Planning</a:t>
            </a:r>
            <a:r>
              <a:rPr lang="en" sz="2100">
                <a:solidFill>
                  <a:schemeClr val="dk1"/>
                </a:solidFill>
                <a:latin typeface="Helvetica Neue"/>
                <a:ea typeface="Helvetica Neue"/>
                <a:cs typeface="Helvetica Neue"/>
                <a:sym typeface="Helvetica Neue"/>
              </a:rPr>
              <a:t> (DCP) certifies application</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60 days - Community Board</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30 days - Borough President and Borough Board</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60 days - City Planning </a:t>
            </a:r>
            <a:r>
              <a:rPr lang="en" sz="2100">
                <a:solidFill>
                  <a:schemeClr val="dk1"/>
                </a:solidFill>
                <a:latin typeface="Helvetica Neue"/>
                <a:ea typeface="Helvetica Neue"/>
                <a:cs typeface="Helvetica Neue"/>
                <a:sym typeface="Helvetica Neue"/>
              </a:rPr>
              <a:t>Commission</a:t>
            </a:r>
            <a:r>
              <a:rPr lang="en" sz="2100">
                <a:solidFill>
                  <a:schemeClr val="dk1"/>
                </a:solidFill>
                <a:latin typeface="Helvetica Neue"/>
                <a:ea typeface="Helvetica Neue"/>
                <a:cs typeface="Helvetica Neue"/>
                <a:sym typeface="Helvetica Neue"/>
              </a:rPr>
              <a:t> (CPC)</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50 days - City Council</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5 days - Mayor</a:t>
            </a:r>
            <a:endParaRPr sz="2100">
              <a:solidFill>
                <a:schemeClr val="dk1"/>
              </a:solidFill>
              <a:latin typeface="Helvetica Neue"/>
              <a:ea typeface="Helvetica Neue"/>
              <a:cs typeface="Helvetica Neue"/>
              <a:sym typeface="Helvetica Neue"/>
            </a:endParaRPr>
          </a:p>
        </p:txBody>
      </p:sp>
      <p:sp>
        <p:nvSpPr>
          <p:cNvPr id="959" name="Google Shape;959;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Uniform Land Use Review Procedure (ULURP)</a:t>
            </a:r>
            <a:endParaRPr b="1">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In </a:t>
            </a:r>
            <a:r>
              <a:rPr b="1" lang="en">
                <a:latin typeface="Helvetica Neue"/>
                <a:ea typeface="Helvetica Neue"/>
                <a:cs typeface="Helvetica Neue"/>
                <a:sym typeface="Helvetica Neue"/>
              </a:rPr>
              <a:t>Constant Change</a:t>
            </a:r>
            <a:endParaRPr>
              <a:latin typeface="Helvetica Neue"/>
              <a:ea typeface="Helvetica Neue"/>
              <a:cs typeface="Helvetica Neue"/>
              <a:sym typeface="Helvetica Neue"/>
            </a:endParaRPr>
          </a:p>
        </p:txBody>
      </p:sp>
      <p:sp>
        <p:nvSpPr>
          <p:cNvPr id="965" name="Google Shape;965;p40"/>
          <p:cNvSpPr txBox="1"/>
          <p:nvPr>
            <p:ph idx="1" type="body"/>
          </p:nvPr>
        </p:nvSpPr>
        <p:spPr>
          <a:xfrm>
            <a:off x="311700" y="1152475"/>
            <a:ext cx="8520600" cy="3746100"/>
          </a:xfrm>
          <a:prstGeom prst="rect">
            <a:avLst/>
          </a:prstGeom>
        </p:spPr>
        <p:txBody>
          <a:bodyPr anchorCtr="0" anchor="t" bIns="91425" lIns="91425" spcFirstLastPara="1" rIns="91425" wrap="square" tIns="91425">
            <a:normAutofit/>
          </a:bodyPr>
          <a:lstStyle/>
          <a:p>
            <a:pPr indent="-349250" lvl="0" marL="457200" rtl="0" algn="l">
              <a:lnSpc>
                <a:spcPct val="15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1989 Board of Estimate dissolved. Power decentralized to City Council.</a:t>
            </a:r>
            <a:endParaRPr sz="1900">
              <a:solidFill>
                <a:schemeClr val="dk1"/>
              </a:solidFill>
              <a:latin typeface="Helvetica Neue"/>
              <a:ea typeface="Helvetica Neue"/>
              <a:cs typeface="Helvetica Neue"/>
              <a:sym typeface="Helvetica Neue"/>
            </a:endParaRPr>
          </a:p>
          <a:p>
            <a:pPr indent="-349250" lvl="0" marL="457200" rtl="0" algn="l">
              <a:lnSpc>
                <a:spcPct val="15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1993 Two-term limit on citywide elected officials</a:t>
            </a:r>
            <a:endParaRPr sz="1900">
              <a:solidFill>
                <a:schemeClr val="dk1"/>
              </a:solidFill>
              <a:latin typeface="Helvetica Neue"/>
              <a:ea typeface="Helvetica Neue"/>
              <a:cs typeface="Helvetica Neue"/>
              <a:sym typeface="Helvetica Neue"/>
            </a:endParaRPr>
          </a:p>
          <a:p>
            <a:pPr indent="-349250" lvl="0" marL="457200" rtl="0" algn="l">
              <a:lnSpc>
                <a:spcPct val="15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2002 Education decentralized from Board of Education</a:t>
            </a:r>
            <a:endParaRPr sz="1900">
              <a:solidFill>
                <a:schemeClr val="dk1"/>
              </a:solidFill>
              <a:latin typeface="Helvetica Neue"/>
              <a:ea typeface="Helvetica Neue"/>
              <a:cs typeface="Helvetica Neue"/>
              <a:sym typeface="Helvetica Neue"/>
            </a:endParaRPr>
          </a:p>
          <a:p>
            <a:pPr indent="-349250" lvl="0" marL="457200" rtl="0" algn="l">
              <a:lnSpc>
                <a:spcPct val="15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2003 311 created</a:t>
            </a:r>
            <a:endParaRPr sz="1900">
              <a:solidFill>
                <a:schemeClr val="dk1"/>
              </a:solidFill>
              <a:latin typeface="Helvetica Neue"/>
              <a:ea typeface="Helvetica Neue"/>
              <a:cs typeface="Helvetica Neue"/>
              <a:sym typeface="Helvetica Neue"/>
            </a:endParaRPr>
          </a:p>
          <a:p>
            <a:pPr indent="-349250" lvl="0" marL="457200" rtl="0" algn="l">
              <a:lnSpc>
                <a:spcPct val="15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2014 Community board age lowered to 16</a:t>
            </a:r>
            <a:endParaRPr sz="1900">
              <a:solidFill>
                <a:schemeClr val="dk1"/>
              </a:solidFill>
              <a:latin typeface="Helvetica Neue"/>
              <a:ea typeface="Helvetica Neue"/>
              <a:cs typeface="Helvetica Neue"/>
              <a:sym typeface="Helvetica Neue"/>
            </a:endParaRPr>
          </a:p>
          <a:p>
            <a:pPr indent="-349250" lvl="0" marL="457200" rtl="0" algn="l">
              <a:lnSpc>
                <a:spcPct val="15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2017 Centralized Jail (Rikers Island) → Borough-Based Jails</a:t>
            </a:r>
            <a:endParaRPr sz="1900">
              <a:solidFill>
                <a:schemeClr val="dk1"/>
              </a:solidFill>
              <a:latin typeface="Helvetica Neue"/>
              <a:ea typeface="Helvetica Neue"/>
              <a:cs typeface="Helvetica Neue"/>
              <a:sym typeface="Helvetica Neue"/>
            </a:endParaRPr>
          </a:p>
          <a:p>
            <a:pPr indent="-349250" lvl="0" marL="457200" rtl="0" algn="l">
              <a:lnSpc>
                <a:spcPct val="15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Last few decades: </a:t>
            </a:r>
            <a:r>
              <a:rPr lang="en" sz="1900">
                <a:solidFill>
                  <a:schemeClr val="dk1"/>
                </a:solidFill>
                <a:latin typeface="Helvetica Neue"/>
                <a:ea typeface="Helvetica Neue"/>
                <a:cs typeface="Helvetica Neue"/>
                <a:sym typeface="Helvetica Neue"/>
              </a:rPr>
              <a:t>outcontracting</a:t>
            </a:r>
            <a:endParaRPr sz="1900">
              <a:solidFill>
                <a:schemeClr val="dk1"/>
              </a:solidFill>
              <a:latin typeface="Helvetica Neue"/>
              <a:ea typeface="Helvetica Neue"/>
              <a:cs typeface="Helvetica Neue"/>
              <a:sym typeface="Helvetica Neue"/>
            </a:endParaRPr>
          </a:p>
          <a:p>
            <a:pPr indent="-349250" lvl="0" marL="457200" rtl="0" algn="l">
              <a:lnSpc>
                <a:spcPct val="15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2050 ?</a:t>
            </a:r>
            <a:endParaRPr sz="1900">
              <a:solidFill>
                <a:schemeClr val="dk1"/>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Issues</a:t>
            </a:r>
            <a:endParaRPr b="1"/>
          </a:p>
        </p:txBody>
      </p:sp>
      <p:sp>
        <p:nvSpPr>
          <p:cNvPr id="971" name="Google Shape;971;p41"/>
          <p:cNvSpPr txBox="1"/>
          <p:nvPr>
            <p:ph idx="1" type="body"/>
          </p:nvPr>
        </p:nvSpPr>
        <p:spPr>
          <a:xfrm>
            <a:off x="311700" y="1152475"/>
            <a:ext cx="8520600" cy="39909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Char char="●"/>
            </a:pPr>
            <a:r>
              <a:rPr lang="en">
                <a:solidFill>
                  <a:schemeClr val="dk1"/>
                </a:solidFill>
              </a:rPr>
              <a:t>Past overcome issues</a:t>
            </a:r>
            <a:endParaRPr>
              <a:solidFill>
                <a:schemeClr val="dk1"/>
              </a:solidFill>
            </a:endParaRPr>
          </a:p>
          <a:p>
            <a:pPr indent="-317500" lvl="1" marL="914400" rtl="0" algn="l">
              <a:lnSpc>
                <a:spcPct val="150000"/>
              </a:lnSpc>
              <a:spcBef>
                <a:spcPts val="0"/>
              </a:spcBef>
              <a:spcAft>
                <a:spcPts val="0"/>
              </a:spcAft>
              <a:buClr>
                <a:schemeClr val="dk1"/>
              </a:buClr>
              <a:buSzPts val="1400"/>
              <a:buChar char="○"/>
            </a:pPr>
            <a:r>
              <a:rPr lang="en">
                <a:solidFill>
                  <a:schemeClr val="dk1"/>
                </a:solidFill>
              </a:rPr>
              <a:t>Decline of manufacturing and blue-collar jobs</a:t>
            </a:r>
            <a:endParaRPr>
              <a:solidFill>
                <a:schemeClr val="dk1"/>
              </a:solidFill>
            </a:endParaRPr>
          </a:p>
          <a:p>
            <a:pPr indent="-317500" lvl="1" marL="914400" rtl="0" algn="l">
              <a:lnSpc>
                <a:spcPct val="150000"/>
              </a:lnSpc>
              <a:spcBef>
                <a:spcPts val="0"/>
              </a:spcBef>
              <a:spcAft>
                <a:spcPts val="0"/>
              </a:spcAft>
              <a:buClr>
                <a:schemeClr val="dk1"/>
              </a:buClr>
              <a:buSzPts val="1400"/>
              <a:buChar char="○"/>
            </a:pPr>
            <a:r>
              <a:rPr lang="en">
                <a:solidFill>
                  <a:schemeClr val="dk1"/>
                </a:solidFill>
              </a:rPr>
              <a:t>Bankruptcy in 1970s</a:t>
            </a:r>
            <a:endParaRPr>
              <a:solidFill>
                <a:schemeClr val="dk1"/>
              </a:solidFill>
            </a:endParaRPr>
          </a:p>
          <a:p>
            <a:pPr indent="-317500" lvl="1" marL="914400" rtl="0" algn="l">
              <a:lnSpc>
                <a:spcPct val="150000"/>
              </a:lnSpc>
              <a:spcBef>
                <a:spcPts val="0"/>
              </a:spcBef>
              <a:spcAft>
                <a:spcPts val="0"/>
              </a:spcAft>
              <a:buClr>
                <a:schemeClr val="dk1"/>
              </a:buClr>
              <a:buSzPts val="1400"/>
              <a:buChar char="○"/>
            </a:pPr>
            <a:r>
              <a:rPr lang="en">
                <a:solidFill>
                  <a:schemeClr val="dk1"/>
                </a:solidFill>
              </a:rPr>
              <a:t>9/11</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Present issues</a:t>
            </a:r>
            <a:endParaRPr>
              <a:solidFill>
                <a:schemeClr val="dk1"/>
              </a:solidFill>
            </a:endParaRPr>
          </a:p>
          <a:p>
            <a:pPr indent="-317500" lvl="1" marL="914400" rtl="0" algn="l">
              <a:lnSpc>
                <a:spcPct val="150000"/>
              </a:lnSpc>
              <a:spcBef>
                <a:spcPts val="0"/>
              </a:spcBef>
              <a:spcAft>
                <a:spcPts val="0"/>
              </a:spcAft>
              <a:buClr>
                <a:schemeClr val="dk1"/>
              </a:buClr>
              <a:buSzPts val="1400"/>
              <a:buChar char="○"/>
            </a:pPr>
            <a:r>
              <a:rPr lang="en">
                <a:solidFill>
                  <a:schemeClr val="dk1"/>
                </a:solidFill>
              </a:rPr>
              <a:t>Flooding</a:t>
            </a:r>
            <a:endParaRPr>
              <a:solidFill>
                <a:schemeClr val="dk1"/>
              </a:solidFill>
            </a:endParaRPr>
          </a:p>
          <a:p>
            <a:pPr indent="-317500" lvl="1" marL="914400" rtl="0" algn="l">
              <a:lnSpc>
                <a:spcPct val="150000"/>
              </a:lnSpc>
              <a:spcBef>
                <a:spcPts val="0"/>
              </a:spcBef>
              <a:spcAft>
                <a:spcPts val="0"/>
              </a:spcAft>
              <a:buClr>
                <a:schemeClr val="dk1"/>
              </a:buClr>
              <a:buSzPts val="1400"/>
              <a:buChar char="○"/>
            </a:pPr>
            <a:r>
              <a:rPr lang="en">
                <a:solidFill>
                  <a:schemeClr val="dk1"/>
                </a:solidFill>
              </a:rPr>
              <a:t>Migrant crisis</a:t>
            </a:r>
            <a:endParaRPr>
              <a:solidFill>
                <a:schemeClr val="dk1"/>
              </a:solidFill>
            </a:endParaRPr>
          </a:p>
          <a:p>
            <a:pPr indent="-317500" lvl="1" marL="914400" rtl="0" algn="l">
              <a:lnSpc>
                <a:spcPct val="150000"/>
              </a:lnSpc>
              <a:spcBef>
                <a:spcPts val="0"/>
              </a:spcBef>
              <a:spcAft>
                <a:spcPts val="0"/>
              </a:spcAft>
              <a:buClr>
                <a:schemeClr val="dk1"/>
              </a:buClr>
              <a:buSzPts val="1400"/>
              <a:buChar char="○"/>
            </a:pPr>
            <a:r>
              <a:rPr lang="en">
                <a:solidFill>
                  <a:schemeClr val="dk1"/>
                </a:solidFill>
              </a:rPr>
              <a:t>Decline of office workers</a:t>
            </a:r>
            <a:endParaRPr>
              <a:solidFill>
                <a:schemeClr val="dk1"/>
              </a:solidFill>
            </a:endParaRPr>
          </a:p>
          <a:p>
            <a:pPr indent="-317500" lvl="1" marL="914400" rtl="0" algn="l">
              <a:lnSpc>
                <a:spcPct val="150000"/>
              </a:lnSpc>
              <a:spcBef>
                <a:spcPts val="0"/>
              </a:spcBef>
              <a:spcAft>
                <a:spcPts val="0"/>
              </a:spcAft>
              <a:buClr>
                <a:schemeClr val="dk1"/>
              </a:buClr>
              <a:buSzPts val="1400"/>
              <a:buChar char="○"/>
            </a:pPr>
            <a:r>
              <a:rPr lang="en">
                <a:solidFill>
                  <a:schemeClr val="dk1"/>
                </a:solidFill>
              </a:rPr>
              <a:t>Lack of affordable housing</a:t>
            </a:r>
            <a:endParaRPr>
              <a:solidFill>
                <a:schemeClr val="dk1"/>
              </a:solidFill>
            </a:endParaRPr>
          </a:p>
          <a:p>
            <a:pPr indent="-317500" lvl="1" marL="914400" rtl="0" algn="l">
              <a:lnSpc>
                <a:spcPct val="150000"/>
              </a:lnSpc>
              <a:spcBef>
                <a:spcPts val="0"/>
              </a:spcBef>
              <a:spcAft>
                <a:spcPts val="0"/>
              </a:spcAft>
              <a:buClr>
                <a:schemeClr val="dk1"/>
              </a:buClr>
              <a:buSzPts val="1400"/>
              <a:buChar char="○"/>
            </a:pPr>
            <a:r>
              <a:rPr lang="en">
                <a:solidFill>
                  <a:schemeClr val="dk1"/>
                </a:solidFill>
              </a:rPr>
              <a:t>Out of money</a:t>
            </a:r>
            <a:endParaRPr>
              <a:solidFill>
                <a:schemeClr val="dk1"/>
              </a:solidFill>
            </a:endParaRPr>
          </a:p>
          <a:p>
            <a:pPr indent="-317500" lvl="1" marL="914400" rtl="0" algn="l">
              <a:lnSpc>
                <a:spcPct val="150000"/>
              </a:lnSpc>
              <a:spcBef>
                <a:spcPts val="0"/>
              </a:spcBef>
              <a:spcAft>
                <a:spcPts val="0"/>
              </a:spcAft>
              <a:buClr>
                <a:schemeClr val="dk1"/>
              </a:buClr>
              <a:buSzPts val="1400"/>
              <a:buChar char="○"/>
            </a:pPr>
            <a:r>
              <a:rPr lang="en">
                <a:solidFill>
                  <a:schemeClr val="dk1"/>
                </a:solidFill>
              </a:rPr>
              <a:t>Gentrification kicking communities out</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How Can You Engage?</a:t>
            </a:r>
            <a:endParaRPr b="1">
              <a:latin typeface="Helvetica Neue"/>
              <a:ea typeface="Helvetica Neue"/>
              <a:cs typeface="Helvetica Neue"/>
              <a:sym typeface="Helvetica Neue"/>
            </a:endParaRPr>
          </a:p>
        </p:txBody>
      </p:sp>
      <p:sp>
        <p:nvSpPr>
          <p:cNvPr id="977" name="Google Shape;977;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Vote for the mayor, comptroller, and p</a:t>
            </a:r>
            <a:r>
              <a:rPr lang="en" sz="2100">
                <a:solidFill>
                  <a:schemeClr val="dk1"/>
                </a:solidFill>
                <a:latin typeface="Helvetica Neue"/>
                <a:ea typeface="Helvetica Neue"/>
                <a:cs typeface="Helvetica Neue"/>
                <a:sym typeface="Helvetica Neue"/>
              </a:rPr>
              <a:t>ublic advocate</a:t>
            </a:r>
            <a:r>
              <a:rPr lang="en" sz="2100">
                <a:solidFill>
                  <a:schemeClr val="dk1"/>
                </a:solidFill>
                <a:latin typeface="Helvetica Neue"/>
                <a:ea typeface="Helvetica Neue"/>
                <a:cs typeface="Helvetica Neue"/>
                <a:sym typeface="Helvetica Neue"/>
              </a:rPr>
              <a:t> and your borough president, district attorney, and city council member.</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100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Become a community board member or public member</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100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Submit comments to climate resiliency projects in your neighborhood</a:t>
            </a:r>
            <a:endParaRPr sz="2100">
              <a:solidFill>
                <a:schemeClr val="dk1"/>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Learned Lessons</a:t>
            </a:r>
            <a:endParaRPr b="1"/>
          </a:p>
        </p:txBody>
      </p:sp>
      <p:sp>
        <p:nvSpPr>
          <p:cNvPr id="983" name="Google Shape;983;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b="1" lang="en">
                <a:solidFill>
                  <a:schemeClr val="dk1"/>
                </a:solidFill>
              </a:rPr>
              <a:t>The Wendy Chapman Rule:</a:t>
            </a:r>
            <a:r>
              <a:rPr lang="en">
                <a:solidFill>
                  <a:schemeClr val="dk1"/>
                </a:solidFill>
              </a:rPr>
              <a:t> all City Hall officials move at once. You may go from getting "no"s or no responses for years from different officials to all of a sudden one day they all say "yes."</a:t>
            </a:r>
            <a:endParaRPr>
              <a:solidFill>
                <a:schemeClr val="dk1"/>
              </a:solidFill>
            </a:endParaRPr>
          </a:p>
          <a:p>
            <a:pPr indent="-342900" lvl="0" marL="457200" rtl="0" algn="l">
              <a:spcBef>
                <a:spcPts val="0"/>
              </a:spcBef>
              <a:spcAft>
                <a:spcPts val="0"/>
              </a:spcAft>
              <a:buClr>
                <a:schemeClr val="dk1"/>
              </a:buClr>
              <a:buSzPts val="1800"/>
              <a:buChar char="●"/>
            </a:pPr>
            <a:r>
              <a:rPr b="1" lang="en">
                <a:solidFill>
                  <a:schemeClr val="dk1"/>
                </a:solidFill>
              </a:rPr>
              <a:t>The Third Law of Historical Motion:</a:t>
            </a:r>
            <a:r>
              <a:rPr lang="en">
                <a:solidFill>
                  <a:schemeClr val="dk1"/>
                </a:solidFill>
              </a:rPr>
              <a:t> for every action, there is an equal and opposite reaction. Every big change results in pushback.</a:t>
            </a:r>
            <a:endParaRPr>
              <a:solidFill>
                <a:schemeClr val="dk1"/>
              </a:solidFill>
            </a:endParaRPr>
          </a:p>
          <a:p>
            <a:pPr indent="-342900" lvl="0" marL="457200" rtl="0" algn="l">
              <a:spcBef>
                <a:spcPts val="0"/>
              </a:spcBef>
              <a:spcAft>
                <a:spcPts val="0"/>
              </a:spcAft>
              <a:buClr>
                <a:schemeClr val="dk1"/>
              </a:buClr>
              <a:buSzPts val="1800"/>
              <a:buChar char="●"/>
            </a:pPr>
            <a:r>
              <a:rPr b="1" lang="en">
                <a:solidFill>
                  <a:schemeClr val="dk1"/>
                </a:solidFill>
              </a:rPr>
              <a:t>The Ron Kim Rule</a:t>
            </a:r>
            <a:r>
              <a:rPr lang="en">
                <a:solidFill>
                  <a:schemeClr val="dk1"/>
                </a:solidFill>
              </a:rPr>
              <a:t>: it may be easier to make your opponent's voters not turn out to vote than it is to excite voters to vote for you.</a:t>
            </a:r>
            <a:endParaRPr>
              <a:solidFill>
                <a:schemeClr val="dk1"/>
              </a:solidFill>
            </a:endParaRPr>
          </a:p>
          <a:p>
            <a:pPr indent="-342900" lvl="0" marL="457200" rtl="0" algn="l">
              <a:spcBef>
                <a:spcPts val="0"/>
              </a:spcBef>
              <a:spcAft>
                <a:spcPts val="0"/>
              </a:spcAft>
              <a:buClr>
                <a:schemeClr val="dk1"/>
              </a:buClr>
              <a:buSzPts val="1800"/>
              <a:buChar char="●"/>
            </a:pPr>
            <a:r>
              <a:rPr b="1" lang="en">
                <a:solidFill>
                  <a:schemeClr val="dk1"/>
                </a:solidFill>
              </a:rPr>
              <a:t>The Backstage Decision Rule: </a:t>
            </a:r>
            <a:r>
              <a:rPr lang="en">
                <a:solidFill>
                  <a:schemeClr val="dk1"/>
                </a:solidFill>
              </a:rPr>
              <a:t>debate in private before public discussion</a:t>
            </a:r>
            <a:endParaRPr>
              <a:solidFill>
                <a:schemeClr val="dk1"/>
              </a:solidFill>
            </a:endParaRPr>
          </a:p>
          <a:p>
            <a:pPr indent="-342900" lvl="0" marL="457200" rtl="0" algn="l">
              <a:spcBef>
                <a:spcPts val="0"/>
              </a:spcBef>
              <a:spcAft>
                <a:spcPts val="0"/>
              </a:spcAft>
              <a:buClr>
                <a:schemeClr val="dk1"/>
              </a:buClr>
              <a:buSzPts val="1800"/>
              <a:buChar char="●"/>
            </a:pPr>
            <a:r>
              <a:rPr b="1" lang="en">
                <a:solidFill>
                  <a:schemeClr val="dk1"/>
                </a:solidFill>
              </a:rPr>
              <a:t>The Overlapping Jurisdiction Theme:</a:t>
            </a:r>
            <a:endParaRPr>
              <a:solidFill>
                <a:schemeClr val="dk1"/>
              </a:solidFill>
            </a:endParaRPr>
          </a:p>
        </p:txBody>
      </p:sp>
      <p:pic>
        <p:nvPicPr>
          <p:cNvPr id="984" name="Google Shape;984;p43"/>
          <p:cNvPicPr preferRelativeResize="0"/>
          <p:nvPr/>
        </p:nvPicPr>
        <p:blipFill rotWithShape="1">
          <a:blip r:embed="rId3">
            <a:alphaModFix/>
          </a:blip>
          <a:srcRect b="2043" l="5091" r="3834" t="23932"/>
          <a:stretch/>
        </p:blipFill>
        <p:spPr>
          <a:xfrm>
            <a:off x="2329929" y="4098475"/>
            <a:ext cx="6075397" cy="1045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Acknowledgements</a:t>
            </a:r>
            <a:endParaRPr b="1"/>
          </a:p>
        </p:txBody>
      </p:sp>
      <p:sp>
        <p:nvSpPr>
          <p:cNvPr id="990" name="Google Shape;990;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lnSpc>
                <a:spcPct val="150000"/>
              </a:lnSpc>
              <a:spcBef>
                <a:spcPts val="0"/>
              </a:spcBef>
              <a:spcAft>
                <a:spcPts val="0"/>
              </a:spcAft>
              <a:buClr>
                <a:schemeClr val="dk1"/>
              </a:buClr>
              <a:buSzPts val="2100"/>
              <a:buChar char="●"/>
            </a:pPr>
            <a:r>
              <a:rPr lang="en" sz="2100">
                <a:solidFill>
                  <a:schemeClr val="dk1"/>
                </a:solidFill>
              </a:rPr>
              <a:t>Mr. Kildahl</a:t>
            </a:r>
            <a:endParaRPr sz="2100">
              <a:solidFill>
                <a:schemeClr val="dk1"/>
              </a:solidFill>
            </a:endParaRPr>
          </a:p>
          <a:p>
            <a:pPr indent="-361950" lvl="0" marL="457200" rtl="0" algn="l">
              <a:lnSpc>
                <a:spcPct val="150000"/>
              </a:lnSpc>
              <a:spcBef>
                <a:spcPts val="0"/>
              </a:spcBef>
              <a:spcAft>
                <a:spcPts val="0"/>
              </a:spcAft>
              <a:buClr>
                <a:schemeClr val="dk1"/>
              </a:buClr>
              <a:buSzPts val="2100"/>
              <a:buChar char="●"/>
            </a:pPr>
            <a:r>
              <a:rPr lang="en" sz="2100">
                <a:solidFill>
                  <a:schemeClr val="dk1"/>
                </a:solidFill>
              </a:rPr>
              <a:t>Speakers</a:t>
            </a:r>
            <a:endParaRPr sz="2100">
              <a:solidFill>
                <a:schemeClr val="dk1"/>
              </a:solidFill>
            </a:endParaRPr>
          </a:p>
          <a:p>
            <a:pPr indent="-361950" lvl="1" marL="914400" rtl="0" algn="l">
              <a:lnSpc>
                <a:spcPct val="150000"/>
              </a:lnSpc>
              <a:spcBef>
                <a:spcPts val="0"/>
              </a:spcBef>
              <a:spcAft>
                <a:spcPts val="0"/>
              </a:spcAft>
              <a:buClr>
                <a:schemeClr val="dk1"/>
              </a:buClr>
              <a:buSzPts val="2100"/>
              <a:buChar char="○"/>
            </a:pPr>
            <a:r>
              <a:rPr lang="en" sz="2100">
                <a:solidFill>
                  <a:schemeClr val="dk1"/>
                </a:solidFill>
              </a:rPr>
              <a:t>Egor Shakhnovskiy</a:t>
            </a:r>
            <a:endParaRPr sz="2100">
              <a:solidFill>
                <a:schemeClr val="dk1"/>
              </a:solidFill>
            </a:endParaRPr>
          </a:p>
          <a:p>
            <a:pPr indent="-361950" lvl="1" marL="914400" rtl="0" algn="l">
              <a:lnSpc>
                <a:spcPct val="150000"/>
              </a:lnSpc>
              <a:spcBef>
                <a:spcPts val="0"/>
              </a:spcBef>
              <a:spcAft>
                <a:spcPts val="0"/>
              </a:spcAft>
              <a:buClr>
                <a:schemeClr val="dk1"/>
              </a:buClr>
              <a:buSzPts val="2100"/>
              <a:buChar char="○"/>
            </a:pPr>
            <a:r>
              <a:rPr lang="en" sz="2100">
                <a:solidFill>
                  <a:schemeClr val="dk1"/>
                </a:solidFill>
              </a:rPr>
              <a:t>Assemblyman Ron Kim</a:t>
            </a:r>
            <a:endParaRPr sz="2100">
              <a:solidFill>
                <a:schemeClr val="dk1"/>
              </a:solidFill>
            </a:endParaRPr>
          </a:p>
          <a:p>
            <a:pPr indent="-361950" lvl="1" marL="914400" rtl="0" algn="l">
              <a:lnSpc>
                <a:spcPct val="150000"/>
              </a:lnSpc>
              <a:spcBef>
                <a:spcPts val="0"/>
              </a:spcBef>
              <a:spcAft>
                <a:spcPts val="0"/>
              </a:spcAft>
              <a:buClr>
                <a:schemeClr val="dk1"/>
              </a:buClr>
              <a:buSzPts val="2100"/>
              <a:buChar char="○"/>
            </a:pPr>
            <a:r>
              <a:rPr lang="en" sz="2100">
                <a:solidFill>
                  <a:schemeClr val="dk1"/>
                </a:solidFill>
              </a:rPr>
              <a:t>Councilmember Christopher Marte</a:t>
            </a:r>
            <a:endParaRPr sz="2100">
              <a:solidFill>
                <a:schemeClr val="dk1"/>
              </a:solidFill>
            </a:endParaRPr>
          </a:p>
          <a:p>
            <a:pPr indent="-361950" lvl="1" marL="914400" rtl="0" algn="l">
              <a:lnSpc>
                <a:spcPct val="150000"/>
              </a:lnSpc>
              <a:spcBef>
                <a:spcPts val="0"/>
              </a:spcBef>
              <a:spcAft>
                <a:spcPts val="0"/>
              </a:spcAft>
              <a:buClr>
                <a:schemeClr val="dk1"/>
              </a:buClr>
              <a:buSzPts val="2100"/>
              <a:buChar char="○"/>
            </a:pPr>
            <a:r>
              <a:rPr lang="en" sz="2100">
                <a:solidFill>
                  <a:schemeClr val="dk1"/>
                </a:solidFill>
              </a:rPr>
              <a:t>Catherine Hughes</a:t>
            </a:r>
            <a:endParaRPr sz="2100">
              <a:solidFill>
                <a:schemeClr val="dk1"/>
              </a:solidFill>
            </a:endParaRPr>
          </a:p>
        </p:txBody>
      </p:sp>
      <p:pic>
        <p:nvPicPr>
          <p:cNvPr id="991" name="Google Shape;991;p44"/>
          <p:cNvPicPr preferRelativeResize="0"/>
          <p:nvPr/>
        </p:nvPicPr>
        <p:blipFill rotWithShape="1">
          <a:blip r:embed="rId3">
            <a:alphaModFix/>
          </a:blip>
          <a:srcRect b="31905" l="42501" r="3996" t="7404"/>
          <a:stretch/>
        </p:blipFill>
        <p:spPr>
          <a:xfrm>
            <a:off x="6273850" y="1152475"/>
            <a:ext cx="2558448" cy="312182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Learn More</a:t>
            </a:r>
            <a:endParaRPr b="1">
              <a:latin typeface="Helvetica Neue"/>
              <a:ea typeface="Helvetica Neue"/>
              <a:cs typeface="Helvetica Neue"/>
              <a:sym typeface="Helvetica Neue"/>
            </a:endParaRPr>
          </a:p>
        </p:txBody>
      </p:sp>
      <p:sp>
        <p:nvSpPr>
          <p:cNvPr id="997" name="Google Shape;997;p45"/>
          <p:cNvSpPr txBox="1"/>
          <p:nvPr>
            <p:ph idx="1" type="body"/>
          </p:nvPr>
        </p:nvSpPr>
        <p:spPr>
          <a:xfrm>
            <a:off x="311700" y="1462294"/>
            <a:ext cx="8520600" cy="3079800"/>
          </a:xfrm>
          <a:prstGeom prst="rect">
            <a:avLst/>
          </a:prstGeom>
        </p:spPr>
        <p:txBody>
          <a:bodyPr anchorCtr="0" anchor="t" bIns="91425" lIns="91425" spcFirstLastPara="1" rIns="91425" wrap="square" tIns="91425">
            <a:normAutofit/>
          </a:bodyPr>
          <a:lstStyle/>
          <a:p>
            <a:pPr indent="0" lvl="0" marL="0" rtl="0" algn="ctr">
              <a:lnSpc>
                <a:spcPct val="150000"/>
              </a:lnSpc>
              <a:spcBef>
                <a:spcPts val="0"/>
              </a:spcBef>
              <a:spcAft>
                <a:spcPts val="0"/>
              </a:spcAft>
              <a:buNone/>
            </a:pPr>
            <a:r>
              <a:rPr lang="en" sz="2400">
                <a:solidFill>
                  <a:schemeClr val="dk1"/>
                </a:solidFill>
                <a:latin typeface="Helvetica Neue"/>
                <a:ea typeface="Helvetica Neue"/>
                <a:cs typeface="Helvetica Neue"/>
                <a:sym typeface="Helvetica Neue"/>
              </a:rPr>
              <a:t>Curriculum at </a:t>
            </a:r>
            <a:r>
              <a:rPr lang="en" sz="2400" u="sng">
                <a:solidFill>
                  <a:schemeClr val="hlink"/>
                </a:solidFill>
                <a:latin typeface="Helvetica Neue"/>
                <a:ea typeface="Helvetica Neue"/>
                <a:cs typeface="Helvetica Neue"/>
                <a:sym typeface="Helvetica Neue"/>
                <a:hlinkClick r:id="rId3"/>
              </a:rPr>
              <a:t>joelgrayson.com/nyc-government</a:t>
            </a:r>
            <a:endParaRPr sz="2400">
              <a:latin typeface="Helvetica Neue"/>
              <a:ea typeface="Helvetica Neue"/>
              <a:cs typeface="Helvetica Neue"/>
              <a:sym typeface="Helvetica Neue"/>
            </a:endParaRPr>
          </a:p>
          <a:p>
            <a:pPr indent="0" lvl="0" marL="0" rtl="0" algn="l">
              <a:lnSpc>
                <a:spcPct val="150000"/>
              </a:lnSpc>
              <a:spcBef>
                <a:spcPts val="1200"/>
              </a:spcBef>
              <a:spcAft>
                <a:spcPts val="1200"/>
              </a:spcAft>
              <a:buNone/>
            </a:pPr>
            <a:r>
              <a:t/>
            </a:r>
            <a:endParaRPr sz="2400">
              <a:latin typeface="Helvetica Neue"/>
              <a:ea typeface="Helvetica Neue"/>
              <a:cs typeface="Helvetica Neue"/>
              <a:sym typeface="Helvetica Neue"/>
            </a:endParaRPr>
          </a:p>
        </p:txBody>
      </p:sp>
      <p:pic>
        <p:nvPicPr>
          <p:cNvPr id="998" name="Google Shape;998;p45"/>
          <p:cNvPicPr preferRelativeResize="0"/>
          <p:nvPr/>
        </p:nvPicPr>
        <p:blipFill>
          <a:blip r:embed="rId4">
            <a:alphaModFix/>
          </a:blip>
          <a:stretch>
            <a:fillRect/>
          </a:stretch>
        </p:blipFill>
        <p:spPr>
          <a:xfrm>
            <a:off x="3770825" y="2652256"/>
            <a:ext cx="1602350" cy="1602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02" name="Shape 1002"/>
        <p:cNvGrpSpPr/>
        <p:nvPr/>
      </p:nvGrpSpPr>
      <p:grpSpPr>
        <a:xfrm>
          <a:off x="0" y="0"/>
          <a:ext cx="0" cy="0"/>
          <a:chOff x="0" y="0"/>
          <a:chExt cx="0" cy="0"/>
        </a:xfrm>
      </p:grpSpPr>
      <p:sp>
        <p:nvSpPr>
          <p:cNvPr id="1003" name="Google Shape;1003;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Economy </a:t>
            </a:r>
            <a:r>
              <a:rPr b="1" lang="en">
                <a:latin typeface="Helvetica Neue"/>
                <a:ea typeface="Helvetica Neue"/>
                <a:cs typeface="Helvetica Neue"/>
                <a:sym typeface="Helvetica Neue"/>
              </a:rPr>
              <a:t>In Constant Change</a:t>
            </a:r>
            <a:endParaRPr>
              <a:latin typeface="Helvetica Neue"/>
              <a:ea typeface="Helvetica Neue"/>
              <a:cs typeface="Helvetica Neue"/>
              <a:sym typeface="Helvetica Neue"/>
            </a:endParaRPr>
          </a:p>
        </p:txBody>
      </p:sp>
      <p:sp>
        <p:nvSpPr>
          <p:cNvPr id="1004" name="Google Shape;1004;p46"/>
          <p:cNvSpPr txBox="1"/>
          <p:nvPr>
            <p:ph idx="1" type="body"/>
          </p:nvPr>
        </p:nvSpPr>
        <p:spPr>
          <a:xfrm>
            <a:off x="311700" y="1152475"/>
            <a:ext cx="8520600" cy="3746100"/>
          </a:xfrm>
          <a:prstGeom prst="rect">
            <a:avLst/>
          </a:prstGeom>
        </p:spPr>
        <p:txBody>
          <a:bodyPr anchorCtr="0" anchor="t" bIns="91425" lIns="91425" spcFirstLastPara="1" rIns="91425" wrap="square" tIns="91425">
            <a:normAutofit/>
          </a:bodyPr>
          <a:lstStyle/>
          <a:p>
            <a:pPr indent="-349250" lvl="0" marL="457200" rtl="0" algn="l">
              <a:lnSpc>
                <a:spcPct val="15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Beaver fur trade</a:t>
            </a:r>
            <a:endParaRPr sz="1900">
              <a:solidFill>
                <a:schemeClr val="dk1"/>
              </a:solidFill>
              <a:latin typeface="Helvetica Neue"/>
              <a:ea typeface="Helvetica Neue"/>
              <a:cs typeface="Helvetica Neue"/>
              <a:sym typeface="Helvetica Neue"/>
            </a:endParaRPr>
          </a:p>
          <a:p>
            <a:pPr indent="-349250" lvl="0" marL="457200" rtl="0" algn="l">
              <a:lnSpc>
                <a:spcPct val="15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Grain processing</a:t>
            </a:r>
            <a:endParaRPr sz="1900">
              <a:solidFill>
                <a:schemeClr val="dk1"/>
              </a:solidFill>
              <a:latin typeface="Helvetica Neue"/>
              <a:ea typeface="Helvetica Neue"/>
              <a:cs typeface="Helvetica Neue"/>
              <a:sym typeface="Helvetica Neue"/>
            </a:endParaRPr>
          </a:p>
          <a:p>
            <a:pPr indent="-349250" lvl="0" marL="457200" rtl="0" algn="l">
              <a:lnSpc>
                <a:spcPct val="15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Shipping port</a:t>
            </a:r>
            <a:endParaRPr sz="1900">
              <a:solidFill>
                <a:schemeClr val="dk1"/>
              </a:solidFill>
              <a:latin typeface="Helvetica Neue"/>
              <a:ea typeface="Helvetica Neue"/>
              <a:cs typeface="Helvetica Neue"/>
              <a:sym typeface="Helvetica Neue"/>
            </a:endParaRPr>
          </a:p>
          <a:p>
            <a:pPr indent="-349250" lvl="0" marL="457200" rtl="0" algn="l">
              <a:lnSpc>
                <a:spcPct val="15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Clothing industry</a:t>
            </a:r>
            <a:endParaRPr sz="1900">
              <a:solidFill>
                <a:schemeClr val="dk1"/>
              </a:solidFill>
              <a:latin typeface="Helvetica Neue"/>
              <a:ea typeface="Helvetica Neue"/>
              <a:cs typeface="Helvetica Neue"/>
              <a:sym typeface="Helvetica Neue"/>
            </a:endParaRPr>
          </a:p>
          <a:p>
            <a:pPr indent="-349250" lvl="0" marL="457200" rtl="0" algn="l">
              <a:lnSpc>
                <a:spcPct val="15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Manufacturing</a:t>
            </a:r>
            <a:endParaRPr sz="1900">
              <a:solidFill>
                <a:schemeClr val="dk1"/>
              </a:solidFill>
              <a:latin typeface="Helvetica Neue"/>
              <a:ea typeface="Helvetica Neue"/>
              <a:cs typeface="Helvetica Neue"/>
              <a:sym typeface="Helvetica Neue"/>
            </a:endParaRPr>
          </a:p>
          <a:p>
            <a:pPr indent="-349250" lvl="0" marL="457200" rtl="0" algn="l">
              <a:lnSpc>
                <a:spcPct val="15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Office work</a:t>
            </a:r>
            <a:endParaRPr sz="1900">
              <a:solidFill>
                <a:schemeClr val="dk1"/>
              </a:solidFill>
              <a:latin typeface="Helvetica Neue"/>
              <a:ea typeface="Helvetica Neue"/>
              <a:cs typeface="Helvetica Neue"/>
              <a:sym typeface="Helvetica Neue"/>
            </a:endParaRPr>
          </a:p>
          <a:p>
            <a:pPr indent="-349250" lvl="0" marL="457200" rtl="0" algn="l">
              <a:lnSpc>
                <a:spcPct val="150000"/>
              </a:lnSpc>
              <a:spcBef>
                <a:spcPts val="0"/>
              </a:spcBef>
              <a:spcAft>
                <a:spcPts val="0"/>
              </a:spcAft>
              <a:buClr>
                <a:schemeClr val="dk1"/>
              </a:buClr>
              <a:buSzPts val="1900"/>
              <a:buFont typeface="Helvetica Neue"/>
              <a:buChar char="●"/>
            </a:pPr>
            <a:r>
              <a:rPr lang="en" sz="1900">
                <a:solidFill>
                  <a:schemeClr val="dk1"/>
                </a:solidFill>
                <a:latin typeface="Helvetica Neue"/>
                <a:ea typeface="Helvetica Neue"/>
                <a:cs typeface="Helvetica Neue"/>
                <a:sym typeface="Helvetica Neue"/>
              </a:rPr>
              <a:t>Residential</a:t>
            </a:r>
            <a:endParaRPr sz="1900">
              <a:solidFill>
                <a:schemeClr val="dk1"/>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08" name="Shape 1008"/>
        <p:cNvGrpSpPr/>
        <p:nvPr/>
      </p:nvGrpSpPr>
      <p:grpSpPr>
        <a:xfrm>
          <a:off x="0" y="0"/>
          <a:ext cx="0" cy="0"/>
          <a:chOff x="0" y="0"/>
          <a:chExt cx="0" cy="0"/>
        </a:xfrm>
      </p:grpSpPr>
      <p:sp>
        <p:nvSpPr>
          <p:cNvPr id="1009" name="Google Shape;1009;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Robin Hood Foundation - Riverdale parent cofounders</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t/>
            </a:r>
            <a:endParaRPr sz="2100">
              <a:solidFill>
                <a:schemeClr val="dk1"/>
              </a:solidFill>
              <a:latin typeface="Helvetica Neue"/>
              <a:ea typeface="Helvetica Neue"/>
              <a:cs typeface="Helvetica Neue"/>
              <a:sym typeface="Helvetica Neue"/>
            </a:endParaRPr>
          </a:p>
        </p:txBody>
      </p:sp>
      <p:sp>
        <p:nvSpPr>
          <p:cNvPr id="1010" name="Google Shape;1010;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NGOs</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What Does It Do?</a:t>
            </a:r>
            <a:endParaRPr b="1">
              <a:latin typeface="Helvetica Neue"/>
              <a:ea typeface="Helvetica Neue"/>
              <a:cs typeface="Helvetica Neue"/>
              <a:sym typeface="Helvetica Neue"/>
            </a:endParaRPr>
          </a:p>
        </p:txBody>
      </p:sp>
      <p:sp>
        <p:nvSpPr>
          <p:cNvPr id="794" name="Google Shape;794;p22"/>
          <p:cNvSpPr txBox="1"/>
          <p:nvPr>
            <p:ph idx="1" type="body"/>
          </p:nvPr>
        </p:nvSpPr>
        <p:spPr>
          <a:xfrm>
            <a:off x="311700" y="1617500"/>
            <a:ext cx="4260300" cy="2951400"/>
          </a:xfrm>
          <a:prstGeom prst="rect">
            <a:avLst/>
          </a:prstGeom>
        </p:spPr>
        <p:txBody>
          <a:bodyPr anchorCtr="0" anchor="t" bIns="91425" lIns="91425" spcFirstLastPara="1" rIns="91425" wrap="square" tIns="91425">
            <a:normAutofit/>
          </a:bodyPr>
          <a:lstStyle/>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Schools</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Libraries</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Hospitals</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Public housing and parks</a:t>
            </a:r>
            <a:endParaRPr sz="2100">
              <a:solidFill>
                <a:schemeClr val="dk1"/>
              </a:solidFill>
              <a:latin typeface="Helvetica Neue"/>
              <a:ea typeface="Helvetica Neue"/>
              <a:cs typeface="Helvetica Neue"/>
              <a:sym typeface="Helvetica Neue"/>
            </a:endParaRPr>
          </a:p>
        </p:txBody>
      </p:sp>
      <p:sp>
        <p:nvSpPr>
          <p:cNvPr id="795" name="Google Shape;795;p22"/>
          <p:cNvSpPr txBox="1"/>
          <p:nvPr>
            <p:ph idx="1" type="body"/>
          </p:nvPr>
        </p:nvSpPr>
        <p:spPr>
          <a:xfrm>
            <a:off x="4572000" y="1617500"/>
            <a:ext cx="4260300" cy="2951400"/>
          </a:xfrm>
          <a:prstGeom prst="rect">
            <a:avLst/>
          </a:prstGeom>
        </p:spPr>
        <p:txBody>
          <a:bodyPr anchorCtr="0" anchor="t" bIns="91425" lIns="91425" spcFirstLastPara="1" rIns="91425" wrap="square" tIns="91425">
            <a:normAutofit/>
          </a:bodyPr>
          <a:lstStyle/>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Subways, buses</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Police &amp; Fire</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Sanitation</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Help businesses</a:t>
            </a:r>
            <a:endParaRPr sz="2100">
              <a:solidFill>
                <a:schemeClr val="dk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Federalism</a:t>
            </a:r>
            <a:endParaRPr b="1">
              <a:latin typeface="Helvetica Neue"/>
              <a:ea typeface="Helvetica Neue"/>
              <a:cs typeface="Helvetica Neue"/>
              <a:sym typeface="Helvetica Neue"/>
            </a:endParaRPr>
          </a:p>
        </p:txBody>
      </p:sp>
      <p:sp>
        <p:nvSpPr>
          <p:cNvPr id="801" name="Google Shape;801;p23"/>
          <p:cNvSpPr txBox="1"/>
          <p:nvPr/>
        </p:nvSpPr>
        <p:spPr>
          <a:xfrm>
            <a:off x="2515050" y="1095648"/>
            <a:ext cx="1413900" cy="4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latin typeface="Helvetica Neue"/>
                <a:ea typeface="Helvetica Neue"/>
                <a:cs typeface="Helvetica Neue"/>
                <a:sym typeface="Helvetica Neue"/>
              </a:rPr>
              <a:t>Executive</a:t>
            </a:r>
            <a:endParaRPr b="1" sz="1500">
              <a:latin typeface="Helvetica Neue"/>
              <a:ea typeface="Helvetica Neue"/>
              <a:cs typeface="Helvetica Neue"/>
              <a:sym typeface="Helvetica Neue"/>
            </a:endParaRPr>
          </a:p>
        </p:txBody>
      </p:sp>
      <p:sp>
        <p:nvSpPr>
          <p:cNvPr id="802" name="Google Shape;802;p23"/>
          <p:cNvSpPr txBox="1"/>
          <p:nvPr/>
        </p:nvSpPr>
        <p:spPr>
          <a:xfrm>
            <a:off x="4221513" y="1095648"/>
            <a:ext cx="1413900" cy="4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latin typeface="Helvetica Neue"/>
                <a:ea typeface="Helvetica Neue"/>
                <a:cs typeface="Helvetica Neue"/>
                <a:sym typeface="Helvetica Neue"/>
              </a:rPr>
              <a:t>Legislative</a:t>
            </a:r>
            <a:endParaRPr b="1" sz="1500">
              <a:latin typeface="Helvetica Neue"/>
              <a:ea typeface="Helvetica Neue"/>
              <a:cs typeface="Helvetica Neue"/>
              <a:sym typeface="Helvetica Neue"/>
            </a:endParaRPr>
          </a:p>
        </p:txBody>
      </p:sp>
      <p:sp>
        <p:nvSpPr>
          <p:cNvPr id="803" name="Google Shape;803;p23"/>
          <p:cNvSpPr txBox="1"/>
          <p:nvPr/>
        </p:nvSpPr>
        <p:spPr>
          <a:xfrm>
            <a:off x="5927963" y="1095648"/>
            <a:ext cx="1413900" cy="4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latin typeface="Helvetica Neue"/>
                <a:ea typeface="Helvetica Neue"/>
                <a:cs typeface="Helvetica Neue"/>
                <a:sym typeface="Helvetica Neue"/>
              </a:rPr>
              <a:t>Judicial</a:t>
            </a:r>
            <a:endParaRPr b="1" sz="1500">
              <a:latin typeface="Helvetica Neue"/>
              <a:ea typeface="Helvetica Neue"/>
              <a:cs typeface="Helvetica Neue"/>
              <a:sym typeface="Helvetica Neue"/>
            </a:endParaRPr>
          </a:p>
        </p:txBody>
      </p:sp>
      <p:grpSp>
        <p:nvGrpSpPr>
          <p:cNvPr id="804" name="Google Shape;804;p23"/>
          <p:cNvGrpSpPr/>
          <p:nvPr/>
        </p:nvGrpSpPr>
        <p:grpSpPr>
          <a:xfrm>
            <a:off x="894000" y="1621398"/>
            <a:ext cx="6447875" cy="499800"/>
            <a:chOff x="817800" y="1636504"/>
            <a:chExt cx="6447875" cy="499800"/>
          </a:xfrm>
        </p:grpSpPr>
        <p:sp>
          <p:nvSpPr>
            <p:cNvPr id="805" name="Google Shape;805;p23"/>
            <p:cNvSpPr/>
            <p:nvPr/>
          </p:nvSpPr>
          <p:spPr>
            <a:xfrm>
              <a:off x="2438975" y="1636504"/>
              <a:ext cx="1413900" cy="49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Helvetica Neue"/>
                  <a:ea typeface="Helvetica Neue"/>
                  <a:cs typeface="Helvetica Neue"/>
                  <a:sym typeface="Helvetica Neue"/>
                </a:rPr>
                <a:t>President</a:t>
              </a:r>
              <a:endParaRPr b="1">
                <a:latin typeface="Helvetica Neue"/>
                <a:ea typeface="Helvetica Neue"/>
                <a:cs typeface="Helvetica Neue"/>
                <a:sym typeface="Helvetica Neue"/>
              </a:endParaRPr>
            </a:p>
          </p:txBody>
        </p:sp>
        <p:sp>
          <p:nvSpPr>
            <p:cNvPr id="806" name="Google Shape;806;p23"/>
            <p:cNvSpPr/>
            <p:nvPr/>
          </p:nvSpPr>
          <p:spPr>
            <a:xfrm>
              <a:off x="4145375" y="1636504"/>
              <a:ext cx="1413900" cy="49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Helvetica Neue"/>
                  <a:ea typeface="Helvetica Neue"/>
                  <a:cs typeface="Helvetica Neue"/>
                  <a:sym typeface="Helvetica Neue"/>
                </a:rPr>
                <a:t>Congress</a:t>
              </a:r>
              <a:endParaRPr b="1">
                <a:latin typeface="Helvetica Neue"/>
                <a:ea typeface="Helvetica Neue"/>
                <a:cs typeface="Helvetica Neue"/>
                <a:sym typeface="Helvetica Neue"/>
              </a:endParaRPr>
            </a:p>
          </p:txBody>
        </p:sp>
        <p:sp>
          <p:nvSpPr>
            <p:cNvPr id="807" name="Google Shape;807;p23"/>
            <p:cNvSpPr/>
            <p:nvPr/>
          </p:nvSpPr>
          <p:spPr>
            <a:xfrm>
              <a:off x="5851775" y="1636504"/>
              <a:ext cx="1413900" cy="49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Helvetica Neue"/>
                  <a:ea typeface="Helvetica Neue"/>
                  <a:cs typeface="Helvetica Neue"/>
                  <a:sym typeface="Helvetica Neue"/>
                </a:rPr>
                <a:t>Courts</a:t>
              </a:r>
              <a:endParaRPr b="1">
                <a:latin typeface="Helvetica Neue"/>
                <a:ea typeface="Helvetica Neue"/>
                <a:cs typeface="Helvetica Neue"/>
                <a:sym typeface="Helvetica Neue"/>
              </a:endParaRPr>
            </a:p>
          </p:txBody>
        </p:sp>
        <p:sp>
          <p:nvSpPr>
            <p:cNvPr id="808" name="Google Shape;808;p23"/>
            <p:cNvSpPr txBox="1"/>
            <p:nvPr/>
          </p:nvSpPr>
          <p:spPr>
            <a:xfrm>
              <a:off x="817800" y="1636504"/>
              <a:ext cx="1413900" cy="49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500">
                  <a:latin typeface="Helvetica Neue"/>
                  <a:ea typeface="Helvetica Neue"/>
                  <a:cs typeface="Helvetica Neue"/>
                  <a:sym typeface="Helvetica Neue"/>
                </a:rPr>
                <a:t>Federal</a:t>
              </a:r>
              <a:endParaRPr b="1" sz="1500">
                <a:latin typeface="Helvetica Neue"/>
                <a:ea typeface="Helvetica Neue"/>
                <a:cs typeface="Helvetica Neue"/>
                <a:sym typeface="Helvetica Neue"/>
              </a:endParaRPr>
            </a:p>
          </p:txBody>
        </p:sp>
      </p:grpSp>
      <p:grpSp>
        <p:nvGrpSpPr>
          <p:cNvPr id="809" name="Google Shape;809;p23"/>
          <p:cNvGrpSpPr/>
          <p:nvPr/>
        </p:nvGrpSpPr>
        <p:grpSpPr>
          <a:xfrm>
            <a:off x="894000" y="2352698"/>
            <a:ext cx="6447875" cy="499800"/>
            <a:chOff x="817800" y="2367804"/>
            <a:chExt cx="6447875" cy="499800"/>
          </a:xfrm>
        </p:grpSpPr>
        <p:sp>
          <p:nvSpPr>
            <p:cNvPr id="810" name="Google Shape;810;p23"/>
            <p:cNvSpPr/>
            <p:nvPr/>
          </p:nvSpPr>
          <p:spPr>
            <a:xfrm>
              <a:off x="2438975" y="2367804"/>
              <a:ext cx="1413900" cy="49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Helvetica Neue"/>
                  <a:ea typeface="Helvetica Neue"/>
                  <a:cs typeface="Helvetica Neue"/>
                  <a:sym typeface="Helvetica Neue"/>
                </a:rPr>
                <a:t>Governor</a:t>
              </a:r>
              <a:endParaRPr b="1">
                <a:latin typeface="Helvetica Neue"/>
                <a:ea typeface="Helvetica Neue"/>
                <a:cs typeface="Helvetica Neue"/>
                <a:sym typeface="Helvetica Neue"/>
              </a:endParaRPr>
            </a:p>
          </p:txBody>
        </p:sp>
        <p:sp>
          <p:nvSpPr>
            <p:cNvPr id="811" name="Google Shape;811;p23"/>
            <p:cNvSpPr/>
            <p:nvPr/>
          </p:nvSpPr>
          <p:spPr>
            <a:xfrm>
              <a:off x="4145375" y="2367804"/>
              <a:ext cx="1413900" cy="49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Helvetica Neue"/>
                  <a:ea typeface="Helvetica Neue"/>
                  <a:cs typeface="Helvetica Neue"/>
                  <a:sym typeface="Helvetica Neue"/>
                </a:rPr>
                <a:t>State Legislature</a:t>
              </a:r>
              <a:endParaRPr b="1">
                <a:latin typeface="Helvetica Neue"/>
                <a:ea typeface="Helvetica Neue"/>
                <a:cs typeface="Helvetica Neue"/>
                <a:sym typeface="Helvetica Neue"/>
              </a:endParaRPr>
            </a:p>
          </p:txBody>
        </p:sp>
        <p:sp>
          <p:nvSpPr>
            <p:cNvPr id="812" name="Google Shape;812;p23"/>
            <p:cNvSpPr/>
            <p:nvPr/>
          </p:nvSpPr>
          <p:spPr>
            <a:xfrm>
              <a:off x="5851775" y="2367804"/>
              <a:ext cx="1413900" cy="49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Helvetica Neue"/>
                  <a:ea typeface="Helvetica Neue"/>
                  <a:cs typeface="Helvetica Neue"/>
                  <a:sym typeface="Helvetica Neue"/>
                </a:rPr>
                <a:t>NYS Unified Court System</a:t>
              </a:r>
              <a:endParaRPr b="1">
                <a:latin typeface="Helvetica Neue"/>
                <a:ea typeface="Helvetica Neue"/>
                <a:cs typeface="Helvetica Neue"/>
                <a:sym typeface="Helvetica Neue"/>
              </a:endParaRPr>
            </a:p>
          </p:txBody>
        </p:sp>
        <p:sp>
          <p:nvSpPr>
            <p:cNvPr id="813" name="Google Shape;813;p23"/>
            <p:cNvSpPr txBox="1"/>
            <p:nvPr/>
          </p:nvSpPr>
          <p:spPr>
            <a:xfrm>
              <a:off x="817800" y="2367804"/>
              <a:ext cx="1413900" cy="49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500">
                  <a:latin typeface="Helvetica Neue"/>
                  <a:ea typeface="Helvetica Neue"/>
                  <a:cs typeface="Helvetica Neue"/>
                  <a:sym typeface="Helvetica Neue"/>
                </a:rPr>
                <a:t>State</a:t>
              </a:r>
              <a:endParaRPr b="1" sz="1500">
                <a:latin typeface="Helvetica Neue"/>
                <a:ea typeface="Helvetica Neue"/>
                <a:cs typeface="Helvetica Neue"/>
                <a:sym typeface="Helvetica Neue"/>
              </a:endParaRPr>
            </a:p>
          </p:txBody>
        </p:sp>
      </p:grpSp>
      <p:grpSp>
        <p:nvGrpSpPr>
          <p:cNvPr id="814" name="Google Shape;814;p23"/>
          <p:cNvGrpSpPr/>
          <p:nvPr/>
        </p:nvGrpSpPr>
        <p:grpSpPr>
          <a:xfrm>
            <a:off x="894000" y="3083998"/>
            <a:ext cx="4741425" cy="499800"/>
            <a:chOff x="817800" y="3099104"/>
            <a:chExt cx="4741425" cy="499800"/>
          </a:xfrm>
        </p:grpSpPr>
        <p:sp>
          <p:nvSpPr>
            <p:cNvPr id="815" name="Google Shape;815;p23"/>
            <p:cNvSpPr txBox="1"/>
            <p:nvPr/>
          </p:nvSpPr>
          <p:spPr>
            <a:xfrm>
              <a:off x="817800" y="3099104"/>
              <a:ext cx="1413900" cy="49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500">
                  <a:latin typeface="Helvetica Neue"/>
                  <a:ea typeface="Helvetica Neue"/>
                  <a:cs typeface="Helvetica Neue"/>
                  <a:sym typeface="Helvetica Neue"/>
                </a:rPr>
                <a:t>City</a:t>
              </a:r>
              <a:endParaRPr b="1" sz="1500">
                <a:latin typeface="Helvetica Neue"/>
                <a:ea typeface="Helvetica Neue"/>
                <a:cs typeface="Helvetica Neue"/>
                <a:sym typeface="Helvetica Neue"/>
              </a:endParaRPr>
            </a:p>
          </p:txBody>
        </p:sp>
        <p:sp>
          <p:nvSpPr>
            <p:cNvPr id="816" name="Google Shape;816;p23"/>
            <p:cNvSpPr/>
            <p:nvPr/>
          </p:nvSpPr>
          <p:spPr>
            <a:xfrm>
              <a:off x="2438925" y="3099104"/>
              <a:ext cx="1413900" cy="49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Helvetica Neue"/>
                  <a:ea typeface="Helvetica Neue"/>
                  <a:cs typeface="Helvetica Neue"/>
                  <a:sym typeface="Helvetica Neue"/>
                </a:rPr>
                <a:t>Mayor</a:t>
              </a:r>
              <a:endParaRPr b="1">
                <a:latin typeface="Helvetica Neue"/>
                <a:ea typeface="Helvetica Neue"/>
                <a:cs typeface="Helvetica Neue"/>
                <a:sym typeface="Helvetica Neue"/>
              </a:endParaRPr>
            </a:p>
          </p:txBody>
        </p:sp>
        <p:sp>
          <p:nvSpPr>
            <p:cNvPr id="817" name="Google Shape;817;p23"/>
            <p:cNvSpPr/>
            <p:nvPr/>
          </p:nvSpPr>
          <p:spPr>
            <a:xfrm>
              <a:off x="4145325" y="3099104"/>
              <a:ext cx="1413900" cy="49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Helvetica Neue"/>
                  <a:ea typeface="Helvetica Neue"/>
                  <a:cs typeface="Helvetica Neue"/>
                  <a:sym typeface="Helvetica Neue"/>
                </a:rPr>
                <a:t>City Council</a:t>
              </a:r>
              <a:endParaRPr b="1">
                <a:latin typeface="Helvetica Neue"/>
                <a:ea typeface="Helvetica Neue"/>
                <a:cs typeface="Helvetica Neue"/>
                <a:sym typeface="Helvetica Neue"/>
              </a:endParaRPr>
            </a:p>
          </p:txBody>
        </p:sp>
      </p:grpSp>
      <p:grpSp>
        <p:nvGrpSpPr>
          <p:cNvPr id="818" name="Google Shape;818;p23"/>
          <p:cNvGrpSpPr/>
          <p:nvPr/>
        </p:nvGrpSpPr>
        <p:grpSpPr>
          <a:xfrm>
            <a:off x="894000" y="3773923"/>
            <a:ext cx="6447825" cy="499800"/>
            <a:chOff x="817800" y="3789029"/>
            <a:chExt cx="6447825" cy="499800"/>
          </a:xfrm>
        </p:grpSpPr>
        <p:sp>
          <p:nvSpPr>
            <p:cNvPr id="819" name="Google Shape;819;p23"/>
            <p:cNvSpPr txBox="1"/>
            <p:nvPr/>
          </p:nvSpPr>
          <p:spPr>
            <a:xfrm>
              <a:off x="817800" y="3789029"/>
              <a:ext cx="1413900" cy="49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500">
                  <a:latin typeface="Helvetica Neue"/>
                  <a:ea typeface="Helvetica Neue"/>
                  <a:cs typeface="Helvetica Neue"/>
                  <a:sym typeface="Helvetica Neue"/>
                </a:rPr>
                <a:t>Borough</a:t>
              </a:r>
              <a:endParaRPr b="1" sz="1500">
                <a:latin typeface="Helvetica Neue"/>
                <a:ea typeface="Helvetica Neue"/>
                <a:cs typeface="Helvetica Neue"/>
                <a:sym typeface="Helvetica Neue"/>
              </a:endParaRPr>
            </a:p>
          </p:txBody>
        </p:sp>
        <p:sp>
          <p:nvSpPr>
            <p:cNvPr id="820" name="Google Shape;820;p23"/>
            <p:cNvSpPr/>
            <p:nvPr/>
          </p:nvSpPr>
          <p:spPr>
            <a:xfrm>
              <a:off x="2438925" y="3789029"/>
              <a:ext cx="1413900" cy="49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Helvetica Neue"/>
                  <a:ea typeface="Helvetica Neue"/>
                  <a:cs typeface="Helvetica Neue"/>
                  <a:sym typeface="Helvetica Neue"/>
                </a:rPr>
                <a:t>Borough President &amp; Borough Boards</a:t>
              </a:r>
              <a:endParaRPr b="1" sz="1000">
                <a:latin typeface="Helvetica Neue"/>
                <a:ea typeface="Helvetica Neue"/>
                <a:cs typeface="Helvetica Neue"/>
                <a:sym typeface="Helvetica Neue"/>
              </a:endParaRPr>
            </a:p>
          </p:txBody>
        </p:sp>
        <p:sp>
          <p:nvSpPr>
            <p:cNvPr id="821" name="Google Shape;821;p23"/>
            <p:cNvSpPr/>
            <p:nvPr/>
          </p:nvSpPr>
          <p:spPr>
            <a:xfrm>
              <a:off x="5851725" y="3789029"/>
              <a:ext cx="1413900" cy="49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Helvetica Neue"/>
                  <a:ea typeface="Helvetica Neue"/>
                  <a:cs typeface="Helvetica Neue"/>
                  <a:sym typeface="Helvetica Neue"/>
                </a:rPr>
                <a:t>Borough DAs</a:t>
              </a:r>
              <a:endParaRPr b="1">
                <a:latin typeface="Helvetica Neue"/>
                <a:ea typeface="Helvetica Neue"/>
                <a:cs typeface="Helvetica Neue"/>
                <a:sym typeface="Helvetica Neue"/>
              </a:endParaRPr>
            </a:p>
          </p:txBody>
        </p:sp>
      </p:grpSp>
      <p:grpSp>
        <p:nvGrpSpPr>
          <p:cNvPr id="822" name="Google Shape;822;p23"/>
          <p:cNvGrpSpPr/>
          <p:nvPr/>
        </p:nvGrpSpPr>
        <p:grpSpPr>
          <a:xfrm>
            <a:off x="894000" y="4463848"/>
            <a:ext cx="6447825" cy="499802"/>
            <a:chOff x="817800" y="4478954"/>
            <a:chExt cx="6447825" cy="499802"/>
          </a:xfrm>
        </p:grpSpPr>
        <p:sp>
          <p:nvSpPr>
            <p:cNvPr id="823" name="Google Shape;823;p23"/>
            <p:cNvSpPr txBox="1"/>
            <p:nvPr/>
          </p:nvSpPr>
          <p:spPr>
            <a:xfrm>
              <a:off x="817800" y="4478954"/>
              <a:ext cx="1413900" cy="499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500">
                  <a:latin typeface="Helvetica Neue"/>
                  <a:ea typeface="Helvetica Neue"/>
                  <a:cs typeface="Helvetica Neue"/>
                  <a:sym typeface="Helvetica Neue"/>
                </a:rPr>
                <a:t>Districts</a:t>
              </a:r>
              <a:endParaRPr b="1" sz="1500">
                <a:latin typeface="Helvetica Neue"/>
                <a:ea typeface="Helvetica Neue"/>
                <a:cs typeface="Helvetica Neue"/>
                <a:sym typeface="Helvetica Neue"/>
              </a:endParaRPr>
            </a:p>
          </p:txBody>
        </p:sp>
        <p:sp>
          <p:nvSpPr>
            <p:cNvPr id="824" name="Google Shape;824;p23"/>
            <p:cNvSpPr/>
            <p:nvPr/>
          </p:nvSpPr>
          <p:spPr>
            <a:xfrm>
              <a:off x="2438925" y="4478956"/>
              <a:ext cx="4826700" cy="49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Helvetica Neue"/>
                  <a:ea typeface="Helvetica Neue"/>
                  <a:cs typeface="Helvetica Neue"/>
                  <a:sym typeface="Helvetica Neue"/>
                </a:rPr>
                <a:t>Community Boards</a:t>
              </a:r>
              <a:endParaRPr b="1">
                <a:latin typeface="Helvetica Neue"/>
                <a:ea typeface="Helvetica Neue"/>
                <a:cs typeface="Helvetica Neue"/>
                <a:sym typeface="Helvetica Neue"/>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Federalism</a:t>
            </a:r>
            <a:endParaRPr b="1">
              <a:latin typeface="Helvetica Neue"/>
              <a:ea typeface="Helvetica Neue"/>
              <a:cs typeface="Helvetica Neue"/>
              <a:sym typeface="Helvetica Neue"/>
            </a:endParaRPr>
          </a:p>
        </p:txBody>
      </p:sp>
      <p:pic>
        <p:nvPicPr>
          <p:cNvPr id="830" name="Google Shape;830;p24"/>
          <p:cNvPicPr preferRelativeResize="0"/>
          <p:nvPr/>
        </p:nvPicPr>
        <p:blipFill rotWithShape="1">
          <a:blip r:embed="rId3">
            <a:alphaModFix/>
          </a:blip>
          <a:srcRect b="35115" l="27371" r="45677" t="0"/>
          <a:stretch/>
        </p:blipFill>
        <p:spPr>
          <a:xfrm>
            <a:off x="1036975" y="1452575"/>
            <a:ext cx="2373925" cy="2479200"/>
          </a:xfrm>
          <a:prstGeom prst="rect">
            <a:avLst/>
          </a:prstGeom>
          <a:noFill/>
          <a:ln>
            <a:noFill/>
          </a:ln>
        </p:spPr>
      </p:pic>
      <p:pic>
        <p:nvPicPr>
          <p:cNvPr id="831" name="Google Shape;831;p24"/>
          <p:cNvPicPr preferRelativeResize="0"/>
          <p:nvPr/>
        </p:nvPicPr>
        <p:blipFill rotWithShape="1">
          <a:blip r:embed="rId3">
            <a:alphaModFix/>
          </a:blip>
          <a:srcRect b="35115" l="54214" r="0" t="0"/>
          <a:stretch/>
        </p:blipFill>
        <p:spPr>
          <a:xfrm>
            <a:off x="4494650" y="1452575"/>
            <a:ext cx="4032849" cy="2479200"/>
          </a:xfrm>
          <a:prstGeom prst="rect">
            <a:avLst/>
          </a:prstGeom>
          <a:noFill/>
          <a:ln>
            <a:noFill/>
          </a:ln>
        </p:spPr>
      </p:pic>
      <p:cxnSp>
        <p:nvCxnSpPr>
          <p:cNvPr id="832" name="Google Shape;832;p24"/>
          <p:cNvCxnSpPr>
            <a:endCxn id="831" idx="1"/>
          </p:cNvCxnSpPr>
          <p:nvPr/>
        </p:nvCxnSpPr>
        <p:spPr>
          <a:xfrm>
            <a:off x="3334850" y="2692175"/>
            <a:ext cx="1159800" cy="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Mayor</a:t>
            </a:r>
            <a:endParaRPr b="1">
              <a:latin typeface="Helvetica Neue"/>
              <a:ea typeface="Helvetica Neue"/>
              <a:cs typeface="Helvetica Neue"/>
              <a:sym typeface="Helvetica Neue"/>
            </a:endParaRPr>
          </a:p>
        </p:txBody>
      </p:sp>
      <p:sp>
        <p:nvSpPr>
          <p:cNvPr id="838" name="Google Shape;838;p25"/>
          <p:cNvSpPr txBox="1"/>
          <p:nvPr>
            <p:ph idx="1" type="body"/>
          </p:nvPr>
        </p:nvSpPr>
        <p:spPr>
          <a:xfrm>
            <a:off x="311700" y="1152475"/>
            <a:ext cx="8520600" cy="3600900"/>
          </a:xfrm>
          <a:prstGeom prst="rect">
            <a:avLst/>
          </a:prstGeom>
        </p:spPr>
        <p:txBody>
          <a:bodyPr anchorCtr="0" anchor="t" bIns="91425" lIns="91425" spcFirstLastPara="1" rIns="91425" wrap="square" tIns="91425">
            <a:normAutofit/>
          </a:bodyPr>
          <a:lstStyle/>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Oversees</a:t>
            </a:r>
            <a:r>
              <a:rPr lang="en" sz="2100">
                <a:solidFill>
                  <a:schemeClr val="dk1"/>
                </a:solidFill>
                <a:latin typeface="Helvetica Neue"/>
                <a:ea typeface="Helvetica Neue"/>
                <a:cs typeface="Helvetica Neue"/>
                <a:sym typeface="Helvetica Neue"/>
              </a:rPr>
              <a:t> city agencies</a:t>
            </a:r>
            <a:endParaRPr sz="2100">
              <a:solidFill>
                <a:schemeClr val="dk1"/>
              </a:solidFill>
              <a:latin typeface="Helvetica Neue"/>
              <a:ea typeface="Helvetica Neue"/>
              <a:cs typeface="Helvetica Neue"/>
              <a:sym typeface="Helvetica Neue"/>
            </a:endParaRPr>
          </a:p>
          <a:p>
            <a:pPr indent="-361950" lvl="1" marL="9144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Appoints commissioners</a:t>
            </a:r>
            <a:endParaRPr sz="2100">
              <a:solidFill>
                <a:schemeClr val="dk1"/>
              </a:solidFill>
              <a:latin typeface="Helvetica Neue"/>
              <a:ea typeface="Helvetica Neue"/>
              <a:cs typeface="Helvetica Neue"/>
              <a:sym typeface="Helvetica Neue"/>
            </a:endParaRPr>
          </a:p>
          <a:p>
            <a:pPr indent="-361950" lvl="1" marL="9144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Can create or destroy city agencies</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Proposes budget</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Can veto </a:t>
            </a:r>
            <a:r>
              <a:rPr lang="en" sz="2100">
                <a:solidFill>
                  <a:schemeClr val="dk1"/>
                </a:solidFill>
                <a:latin typeface="Helvetica Neue"/>
                <a:ea typeface="Helvetica Neue"/>
                <a:cs typeface="Helvetica Neue"/>
                <a:sym typeface="Helvetica Neue"/>
              </a:rPr>
              <a:t>bills</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Represents city to rest of world</a:t>
            </a:r>
            <a:endParaRPr sz="2100">
              <a:solidFill>
                <a:schemeClr val="dk1"/>
              </a:solidFill>
              <a:latin typeface="Helvetica Neue"/>
              <a:ea typeface="Helvetica Neue"/>
              <a:cs typeface="Helvetica Neue"/>
              <a:sym typeface="Helvetica Neue"/>
            </a:endParaRPr>
          </a:p>
          <a:p>
            <a:pPr indent="-361950" lvl="0" marL="457200" rtl="0" algn="l">
              <a:lnSpc>
                <a:spcPct val="150000"/>
              </a:lnSpc>
              <a:spcBef>
                <a:spcPts val="0"/>
              </a:spcBef>
              <a:spcAft>
                <a:spcPts val="0"/>
              </a:spcAft>
              <a:buClr>
                <a:schemeClr val="dk1"/>
              </a:buClr>
              <a:buSzPts val="2100"/>
              <a:buFont typeface="Helvetica Neue"/>
              <a:buChar char="●"/>
            </a:pPr>
            <a:r>
              <a:rPr lang="en" sz="2100">
                <a:solidFill>
                  <a:schemeClr val="dk1"/>
                </a:solidFill>
                <a:latin typeface="Helvetica Neue"/>
                <a:ea typeface="Helvetica Neue"/>
                <a:cs typeface="Helvetica Neue"/>
                <a:sym typeface="Helvetica Neue"/>
              </a:rPr>
              <a:t>~5 deputy mayors - intermediaries</a:t>
            </a:r>
            <a:endParaRPr sz="2100">
              <a:solidFill>
                <a:schemeClr val="dk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Recent Mayors</a:t>
            </a:r>
            <a:endParaRPr b="1">
              <a:latin typeface="Helvetica Neue"/>
              <a:ea typeface="Helvetica Neue"/>
              <a:cs typeface="Helvetica Neue"/>
              <a:sym typeface="Helvetica Neue"/>
            </a:endParaRPr>
          </a:p>
        </p:txBody>
      </p:sp>
      <p:sp>
        <p:nvSpPr>
          <p:cNvPr id="844" name="Google Shape;84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Eric Adams</a:t>
            </a:r>
            <a:endParaRPr>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Bill de Blasio</a:t>
            </a:r>
            <a:endParaRPr>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Michael Bloomberg	</a:t>
            </a:r>
            <a:endParaRPr>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Rudy Giuliani</a:t>
            </a:r>
            <a:endParaRPr>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David N. Dinkins</a:t>
            </a:r>
            <a:endParaRPr>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Ed Koch</a:t>
            </a:r>
            <a:endParaRPr>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Abraham Beame</a:t>
            </a:r>
            <a:endParaRPr>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John Lindsay</a:t>
            </a:r>
            <a:endParaRPr>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Robert F. Wagner</a:t>
            </a:r>
            <a:endParaRPr>
              <a:solidFill>
                <a:schemeClr val="dk1"/>
              </a:solidFill>
              <a:latin typeface="Helvetica Neue"/>
              <a:ea typeface="Helvetica Neue"/>
              <a:cs typeface="Helvetica Neue"/>
              <a:sym typeface="Helvetica Neue"/>
            </a:endParaRPr>
          </a:p>
          <a:p>
            <a:pPr indent="-342900" lvl="0" marL="457200" rtl="0" algn="l">
              <a:spcBef>
                <a:spcPts val="0"/>
              </a:spcBef>
              <a:spcAft>
                <a:spcPts val="0"/>
              </a:spcAft>
              <a:buClr>
                <a:schemeClr val="dk1"/>
              </a:buClr>
              <a:buSzPts val="1800"/>
              <a:buFont typeface="Helvetica Neue"/>
              <a:buChar char="●"/>
            </a:pPr>
            <a:r>
              <a:rPr lang="en">
                <a:solidFill>
                  <a:schemeClr val="dk1"/>
                </a:solidFill>
                <a:latin typeface="Helvetica Neue"/>
                <a:ea typeface="Helvetica Neue"/>
                <a:cs typeface="Helvetica Neue"/>
                <a:sym typeface="Helvetica Neue"/>
              </a:rPr>
              <a:t>Fiorello La Guardia</a:t>
            </a:r>
            <a:endParaRPr>
              <a:solidFill>
                <a:schemeClr val="dk1"/>
              </a:solidFill>
              <a:latin typeface="Helvetica Neue"/>
              <a:ea typeface="Helvetica Neue"/>
              <a:cs typeface="Helvetica Neue"/>
              <a:sym typeface="Helvetica Neue"/>
            </a:endParaRPr>
          </a:p>
        </p:txBody>
      </p:sp>
      <p:pic>
        <p:nvPicPr>
          <p:cNvPr id="845" name="Google Shape;845;p26"/>
          <p:cNvPicPr preferRelativeResize="0"/>
          <p:nvPr/>
        </p:nvPicPr>
        <p:blipFill>
          <a:blip r:embed="rId3">
            <a:alphaModFix/>
          </a:blip>
          <a:stretch>
            <a:fillRect/>
          </a:stretch>
        </p:blipFill>
        <p:spPr>
          <a:xfrm>
            <a:off x="3186100" y="1323937"/>
            <a:ext cx="1657350" cy="1657350"/>
          </a:xfrm>
          <a:prstGeom prst="rect">
            <a:avLst/>
          </a:prstGeom>
          <a:noFill/>
          <a:ln>
            <a:noFill/>
          </a:ln>
        </p:spPr>
      </p:pic>
      <p:pic>
        <p:nvPicPr>
          <p:cNvPr id="846" name="Google Shape;846;p26"/>
          <p:cNvPicPr preferRelativeResize="0"/>
          <p:nvPr/>
        </p:nvPicPr>
        <p:blipFill rotWithShape="1">
          <a:blip r:embed="rId4">
            <a:alphaModFix/>
          </a:blip>
          <a:srcRect b="24588" l="0" r="0" t="24588"/>
          <a:stretch/>
        </p:blipFill>
        <p:spPr>
          <a:xfrm>
            <a:off x="7067544" y="1400738"/>
            <a:ext cx="1828800" cy="1370380"/>
          </a:xfrm>
          <a:prstGeom prst="rect">
            <a:avLst/>
          </a:prstGeom>
          <a:noFill/>
          <a:ln>
            <a:noFill/>
          </a:ln>
        </p:spPr>
      </p:pic>
      <p:pic>
        <p:nvPicPr>
          <p:cNvPr id="847" name="Google Shape;847;p26"/>
          <p:cNvPicPr preferRelativeResize="0"/>
          <p:nvPr/>
        </p:nvPicPr>
        <p:blipFill>
          <a:blip r:embed="rId5">
            <a:alphaModFix/>
          </a:blip>
          <a:stretch>
            <a:fillRect/>
          </a:stretch>
        </p:blipFill>
        <p:spPr>
          <a:xfrm>
            <a:off x="3100375" y="3135100"/>
            <a:ext cx="1828800" cy="960120"/>
          </a:xfrm>
          <a:prstGeom prst="rect">
            <a:avLst/>
          </a:prstGeom>
          <a:noFill/>
          <a:ln>
            <a:noFill/>
          </a:ln>
        </p:spPr>
      </p:pic>
      <p:pic>
        <p:nvPicPr>
          <p:cNvPr id="848" name="Google Shape;848;p26"/>
          <p:cNvPicPr preferRelativeResize="0"/>
          <p:nvPr/>
        </p:nvPicPr>
        <p:blipFill>
          <a:blip r:embed="rId6">
            <a:alphaModFix/>
          </a:blip>
          <a:stretch>
            <a:fillRect/>
          </a:stretch>
        </p:blipFill>
        <p:spPr>
          <a:xfrm>
            <a:off x="5008600" y="2929363"/>
            <a:ext cx="1828799" cy="1371600"/>
          </a:xfrm>
          <a:prstGeom prst="rect">
            <a:avLst/>
          </a:prstGeom>
          <a:noFill/>
          <a:ln>
            <a:noFill/>
          </a:ln>
        </p:spPr>
      </p:pic>
      <p:pic>
        <p:nvPicPr>
          <p:cNvPr id="849" name="Google Shape;849;p26"/>
          <p:cNvPicPr preferRelativeResize="0"/>
          <p:nvPr/>
        </p:nvPicPr>
        <p:blipFill>
          <a:blip r:embed="rId7">
            <a:alphaModFix/>
          </a:blip>
          <a:stretch>
            <a:fillRect/>
          </a:stretch>
        </p:blipFill>
        <p:spPr>
          <a:xfrm>
            <a:off x="5008594" y="1400750"/>
            <a:ext cx="1828799" cy="1370381"/>
          </a:xfrm>
          <a:prstGeom prst="rect">
            <a:avLst/>
          </a:prstGeom>
          <a:noFill/>
          <a:ln>
            <a:noFill/>
          </a:ln>
        </p:spPr>
      </p:pic>
      <p:pic>
        <p:nvPicPr>
          <p:cNvPr id="850" name="Google Shape;850;p26"/>
          <p:cNvPicPr preferRelativeResize="0"/>
          <p:nvPr/>
        </p:nvPicPr>
        <p:blipFill>
          <a:blip r:embed="rId8">
            <a:alphaModFix/>
          </a:blip>
          <a:stretch>
            <a:fillRect/>
          </a:stretch>
        </p:blipFill>
        <p:spPr>
          <a:xfrm>
            <a:off x="7359583" y="2929375"/>
            <a:ext cx="1244734" cy="1371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27"/>
          <p:cNvSpPr txBox="1"/>
          <p:nvPr>
            <p:ph idx="1" type="body"/>
          </p:nvPr>
        </p:nvSpPr>
        <p:spPr>
          <a:xfrm>
            <a:off x="311700" y="1017725"/>
            <a:ext cx="8520600" cy="4125900"/>
          </a:xfrm>
          <a:prstGeom prst="rect">
            <a:avLst/>
          </a:prstGeom>
        </p:spPr>
        <p:txBody>
          <a:bodyPr anchorCtr="0" anchor="t" bIns="91425" lIns="91425" spcFirstLastPara="1" rIns="91425" wrap="square" tIns="91425">
            <a:normAutofit fontScale="70000" lnSpcReduction="20000"/>
          </a:bodyPr>
          <a:lstStyle/>
          <a:p>
            <a:pPr indent="-308610" lvl="0" marL="457200" rtl="0" algn="l">
              <a:lnSpc>
                <a:spcPct val="150000"/>
              </a:lnSpc>
              <a:spcBef>
                <a:spcPts val="0"/>
              </a:spcBef>
              <a:spcAft>
                <a:spcPts val="0"/>
              </a:spcAft>
              <a:buClr>
                <a:schemeClr val="dk1"/>
              </a:buClr>
              <a:buSzPct val="100000"/>
              <a:buFont typeface="Helvetica Neue"/>
              <a:buChar char="●"/>
            </a:pPr>
            <a:r>
              <a:rPr lang="en" sz="1800">
                <a:solidFill>
                  <a:schemeClr val="dk1"/>
                </a:solidFill>
                <a:latin typeface="Helvetica Neue"/>
                <a:ea typeface="Helvetica Neue"/>
                <a:cs typeface="Helvetica Neue"/>
                <a:sym typeface="Helvetica Neue"/>
              </a:rPr>
              <a:t>Department of Education (DoE)</a:t>
            </a:r>
            <a:endParaRPr sz="1800">
              <a:solidFill>
                <a:schemeClr val="dk1"/>
              </a:solidFill>
              <a:latin typeface="Helvetica Neue"/>
              <a:ea typeface="Helvetica Neue"/>
              <a:cs typeface="Helvetica Neue"/>
              <a:sym typeface="Helvetica Neue"/>
            </a:endParaRPr>
          </a:p>
          <a:p>
            <a:pPr indent="-308610" lvl="0" marL="457200" rtl="0" algn="l">
              <a:lnSpc>
                <a:spcPct val="150000"/>
              </a:lnSpc>
              <a:spcBef>
                <a:spcPts val="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Police Department (NYPD)</a:t>
            </a:r>
            <a:endParaRPr>
              <a:solidFill>
                <a:schemeClr val="dk1"/>
              </a:solidFill>
              <a:latin typeface="Helvetica Neue"/>
              <a:ea typeface="Helvetica Neue"/>
              <a:cs typeface="Helvetica Neue"/>
              <a:sym typeface="Helvetica Neue"/>
            </a:endParaRPr>
          </a:p>
          <a:p>
            <a:pPr indent="-308610" lvl="0" marL="457200" rtl="0" algn="l">
              <a:lnSpc>
                <a:spcPct val="150000"/>
              </a:lnSpc>
              <a:spcBef>
                <a:spcPts val="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Fire Department (FDNY)</a:t>
            </a:r>
            <a:endParaRPr>
              <a:solidFill>
                <a:schemeClr val="dk1"/>
              </a:solidFill>
              <a:latin typeface="Helvetica Neue"/>
              <a:ea typeface="Helvetica Neue"/>
              <a:cs typeface="Helvetica Neue"/>
              <a:sym typeface="Helvetica Neue"/>
            </a:endParaRPr>
          </a:p>
          <a:p>
            <a:pPr indent="-308610" lvl="0" marL="457200" rtl="0" algn="l">
              <a:lnSpc>
                <a:spcPct val="150000"/>
              </a:lnSpc>
              <a:spcBef>
                <a:spcPts val="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Department of Building (DoB)</a:t>
            </a:r>
            <a:endParaRPr>
              <a:solidFill>
                <a:schemeClr val="dk1"/>
              </a:solidFill>
              <a:latin typeface="Helvetica Neue"/>
              <a:ea typeface="Helvetica Neue"/>
              <a:cs typeface="Helvetica Neue"/>
              <a:sym typeface="Helvetica Neue"/>
            </a:endParaRPr>
          </a:p>
          <a:p>
            <a:pPr indent="-308610" lvl="0" marL="457200" rtl="0" algn="l">
              <a:lnSpc>
                <a:spcPct val="150000"/>
              </a:lnSpc>
              <a:spcBef>
                <a:spcPts val="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NYC Health + Hospitals</a:t>
            </a:r>
            <a:endParaRPr>
              <a:solidFill>
                <a:schemeClr val="dk1"/>
              </a:solidFill>
              <a:latin typeface="Helvetica Neue"/>
              <a:ea typeface="Helvetica Neue"/>
              <a:cs typeface="Helvetica Neue"/>
              <a:sym typeface="Helvetica Neue"/>
            </a:endParaRPr>
          </a:p>
          <a:p>
            <a:pPr indent="-308610" lvl="0" marL="457200" rtl="0" algn="l">
              <a:lnSpc>
                <a:spcPct val="150000"/>
              </a:lnSpc>
              <a:spcBef>
                <a:spcPts val="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Department of Social Services (DSS)</a:t>
            </a:r>
            <a:endParaRPr>
              <a:solidFill>
                <a:schemeClr val="dk1"/>
              </a:solidFill>
              <a:latin typeface="Helvetica Neue"/>
              <a:ea typeface="Helvetica Neue"/>
              <a:cs typeface="Helvetica Neue"/>
              <a:sym typeface="Helvetica Neue"/>
            </a:endParaRPr>
          </a:p>
          <a:p>
            <a:pPr indent="-308610" lvl="0" marL="457200" rtl="0" algn="l">
              <a:lnSpc>
                <a:spcPct val="150000"/>
              </a:lnSpc>
              <a:spcBef>
                <a:spcPts val="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Department of Transportation (DOT)</a:t>
            </a:r>
            <a:endParaRPr>
              <a:solidFill>
                <a:schemeClr val="dk1"/>
              </a:solidFill>
              <a:latin typeface="Helvetica Neue"/>
              <a:ea typeface="Helvetica Neue"/>
              <a:cs typeface="Helvetica Neue"/>
              <a:sym typeface="Helvetica Neue"/>
            </a:endParaRPr>
          </a:p>
          <a:p>
            <a:pPr indent="-308610" lvl="0" marL="457200" rtl="0" algn="l">
              <a:lnSpc>
                <a:spcPct val="150000"/>
              </a:lnSpc>
              <a:spcBef>
                <a:spcPts val="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Department of Sanitation (DSNY)</a:t>
            </a:r>
            <a:endParaRPr>
              <a:solidFill>
                <a:schemeClr val="dk1"/>
              </a:solidFill>
              <a:latin typeface="Helvetica Neue"/>
              <a:ea typeface="Helvetica Neue"/>
              <a:cs typeface="Helvetica Neue"/>
              <a:sym typeface="Helvetica Neue"/>
            </a:endParaRPr>
          </a:p>
          <a:p>
            <a:pPr indent="-308610" lvl="0" marL="457200" rtl="0" algn="l">
              <a:lnSpc>
                <a:spcPct val="150000"/>
              </a:lnSpc>
              <a:spcBef>
                <a:spcPts val="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Department of City Planning (DCP)</a:t>
            </a:r>
            <a:endParaRPr>
              <a:solidFill>
                <a:schemeClr val="dk1"/>
              </a:solidFill>
              <a:latin typeface="Helvetica Neue"/>
              <a:ea typeface="Helvetica Neue"/>
              <a:cs typeface="Helvetica Neue"/>
              <a:sym typeface="Helvetica Neue"/>
            </a:endParaRPr>
          </a:p>
          <a:p>
            <a:pPr indent="-308610" lvl="0" marL="457200" rtl="0" algn="l">
              <a:lnSpc>
                <a:spcPct val="150000"/>
              </a:lnSpc>
              <a:spcBef>
                <a:spcPts val="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Department of Design and Construction (DDC)</a:t>
            </a:r>
            <a:endParaRPr>
              <a:solidFill>
                <a:schemeClr val="dk1"/>
              </a:solidFill>
              <a:latin typeface="Helvetica Neue"/>
              <a:ea typeface="Helvetica Neue"/>
              <a:cs typeface="Helvetica Neue"/>
              <a:sym typeface="Helvetica Neue"/>
            </a:endParaRPr>
          </a:p>
          <a:p>
            <a:pPr indent="-308610" lvl="0" marL="457200" rtl="0" algn="l">
              <a:lnSpc>
                <a:spcPct val="150000"/>
              </a:lnSpc>
              <a:spcBef>
                <a:spcPts val="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Department of Consumer and Worker Protection (DCWP)</a:t>
            </a:r>
            <a:endParaRPr>
              <a:solidFill>
                <a:schemeClr val="dk1"/>
              </a:solidFill>
              <a:latin typeface="Helvetica Neue"/>
              <a:ea typeface="Helvetica Neue"/>
              <a:cs typeface="Helvetica Neue"/>
              <a:sym typeface="Helvetica Neue"/>
            </a:endParaRPr>
          </a:p>
          <a:p>
            <a:pPr indent="-308610" lvl="0" marL="457200" rtl="0" algn="l">
              <a:lnSpc>
                <a:spcPct val="150000"/>
              </a:lnSpc>
              <a:spcBef>
                <a:spcPts val="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NYC Housing Authority (</a:t>
            </a:r>
            <a:r>
              <a:rPr lang="en">
                <a:solidFill>
                  <a:schemeClr val="dk1"/>
                </a:solidFill>
                <a:latin typeface="Helvetica Neue"/>
                <a:ea typeface="Helvetica Neue"/>
                <a:cs typeface="Helvetica Neue"/>
                <a:sym typeface="Helvetica Neue"/>
              </a:rPr>
              <a:t>N</a:t>
            </a:r>
            <a:r>
              <a:rPr lang="en">
                <a:solidFill>
                  <a:schemeClr val="dk1"/>
                </a:solidFill>
                <a:latin typeface="Helvetica Neue"/>
                <a:ea typeface="Helvetica Neue"/>
                <a:cs typeface="Helvetica Neue"/>
                <a:sym typeface="Helvetica Neue"/>
              </a:rPr>
              <a:t>YCHA)</a:t>
            </a:r>
            <a:endParaRPr>
              <a:solidFill>
                <a:schemeClr val="dk1"/>
              </a:solidFill>
              <a:latin typeface="Helvetica Neue"/>
              <a:ea typeface="Helvetica Neue"/>
              <a:cs typeface="Helvetica Neue"/>
              <a:sym typeface="Helvetica Neue"/>
            </a:endParaRPr>
          </a:p>
          <a:p>
            <a:pPr indent="-308610" lvl="0" marL="457200" rtl="0" algn="l">
              <a:lnSpc>
                <a:spcPct val="150000"/>
              </a:lnSpc>
              <a:spcBef>
                <a:spcPts val="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Department of Housing Preservation and Development (HPD)</a:t>
            </a:r>
            <a:endParaRPr>
              <a:solidFill>
                <a:schemeClr val="dk1"/>
              </a:solidFill>
              <a:latin typeface="Helvetica Neue"/>
              <a:ea typeface="Helvetica Neue"/>
              <a:cs typeface="Helvetica Neue"/>
              <a:sym typeface="Helvetica Neue"/>
            </a:endParaRPr>
          </a:p>
          <a:p>
            <a:pPr indent="-308610" lvl="0" marL="457200" rtl="0" algn="l">
              <a:lnSpc>
                <a:spcPct val="150000"/>
              </a:lnSpc>
              <a:spcBef>
                <a:spcPts val="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Department of Environmental Protection (DEP)</a:t>
            </a:r>
            <a:endParaRPr>
              <a:solidFill>
                <a:schemeClr val="dk1"/>
              </a:solidFill>
              <a:latin typeface="Helvetica Neue"/>
              <a:ea typeface="Helvetica Neue"/>
              <a:cs typeface="Helvetica Neue"/>
              <a:sym typeface="Helvetica Neue"/>
            </a:endParaRPr>
          </a:p>
          <a:p>
            <a:pPr indent="-308610" lvl="0" marL="457200" rtl="0" algn="l">
              <a:lnSpc>
                <a:spcPct val="150000"/>
              </a:lnSpc>
              <a:spcBef>
                <a:spcPts val="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Mayor’s Office of Climate and Environmental Justice (MOCEJ)</a:t>
            </a:r>
            <a:endParaRPr>
              <a:solidFill>
                <a:schemeClr val="dk1"/>
              </a:solidFill>
              <a:latin typeface="Helvetica Neue"/>
              <a:ea typeface="Helvetica Neue"/>
              <a:cs typeface="Helvetica Neue"/>
              <a:sym typeface="Helvetica Neue"/>
            </a:endParaRPr>
          </a:p>
          <a:p>
            <a:pPr indent="-308610" lvl="0" marL="457200" rtl="0" algn="l">
              <a:lnSpc>
                <a:spcPct val="150000"/>
              </a:lnSpc>
              <a:spcBef>
                <a:spcPts val="0"/>
              </a:spcBef>
              <a:spcAft>
                <a:spcPts val="0"/>
              </a:spcAft>
              <a:buClr>
                <a:schemeClr val="dk1"/>
              </a:buClr>
              <a:buSzPct val="100000"/>
              <a:buFont typeface="Helvetica Neue"/>
              <a:buChar char="●"/>
            </a:pPr>
            <a:r>
              <a:rPr lang="en">
                <a:solidFill>
                  <a:schemeClr val="dk1"/>
                </a:solidFill>
                <a:latin typeface="Helvetica Neue"/>
                <a:ea typeface="Helvetica Neue"/>
                <a:cs typeface="Helvetica Neue"/>
                <a:sym typeface="Helvetica Neue"/>
              </a:rPr>
              <a:t>…</a:t>
            </a:r>
            <a:endParaRPr>
              <a:solidFill>
                <a:schemeClr val="dk1"/>
              </a:solidFill>
              <a:latin typeface="Helvetica Neue"/>
              <a:ea typeface="Helvetica Neue"/>
              <a:cs typeface="Helvetica Neue"/>
              <a:sym typeface="Helvetica Neue"/>
            </a:endParaRPr>
          </a:p>
        </p:txBody>
      </p:sp>
      <p:sp>
        <p:nvSpPr>
          <p:cNvPr id="856" name="Google Shape;85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Departments</a:t>
            </a:r>
            <a:endParaRPr b="1">
              <a:latin typeface="Helvetica Neue"/>
              <a:ea typeface="Helvetica Neue"/>
              <a:cs typeface="Helvetica Neue"/>
              <a:sym typeface="Helvetica Neue"/>
            </a:endParaRPr>
          </a:p>
        </p:txBody>
      </p:sp>
      <p:pic>
        <p:nvPicPr>
          <p:cNvPr id="857" name="Google Shape;857;p27"/>
          <p:cNvPicPr preferRelativeResize="0"/>
          <p:nvPr/>
        </p:nvPicPr>
        <p:blipFill>
          <a:blip r:embed="rId3">
            <a:alphaModFix/>
          </a:blip>
          <a:stretch>
            <a:fillRect/>
          </a:stretch>
        </p:blipFill>
        <p:spPr>
          <a:xfrm>
            <a:off x="6384126" y="962025"/>
            <a:ext cx="2321725" cy="30955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Helvetica Neue"/>
                <a:ea typeface="Helvetica Neue"/>
                <a:cs typeface="Helvetica Neue"/>
                <a:sym typeface="Helvetica Neue"/>
              </a:rPr>
              <a:t>City Council</a:t>
            </a:r>
            <a:endParaRPr b="1">
              <a:latin typeface="Helvetica Neue"/>
              <a:ea typeface="Helvetica Neue"/>
              <a:cs typeface="Helvetica Neue"/>
              <a:sym typeface="Helvetica Neue"/>
            </a:endParaRPr>
          </a:p>
        </p:txBody>
      </p:sp>
      <p:pic>
        <p:nvPicPr>
          <p:cNvPr id="863" name="Google Shape;863;p28"/>
          <p:cNvPicPr preferRelativeResize="0"/>
          <p:nvPr/>
        </p:nvPicPr>
        <p:blipFill rotWithShape="1">
          <a:blip r:embed="rId3">
            <a:alphaModFix/>
          </a:blip>
          <a:srcRect b="0" l="0" r="20159" t="20159"/>
          <a:stretch/>
        </p:blipFill>
        <p:spPr>
          <a:xfrm>
            <a:off x="5116175" y="1311775"/>
            <a:ext cx="3873500" cy="2905125"/>
          </a:xfrm>
          <a:prstGeom prst="rect">
            <a:avLst/>
          </a:prstGeom>
          <a:noFill/>
          <a:ln>
            <a:noFill/>
          </a:ln>
        </p:spPr>
      </p:pic>
      <p:sp>
        <p:nvSpPr>
          <p:cNvPr id="864" name="Google Shape;864;p28"/>
          <p:cNvSpPr txBox="1"/>
          <p:nvPr/>
        </p:nvSpPr>
        <p:spPr>
          <a:xfrm>
            <a:off x="5408275" y="4207375"/>
            <a:ext cx="3133800" cy="43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Helvetica Neue"/>
                <a:ea typeface="Helvetica Neue"/>
                <a:cs typeface="Helvetica Neue"/>
                <a:sym typeface="Helvetica Neue"/>
              </a:rPr>
              <a:t>Field trip!</a:t>
            </a:r>
            <a:endParaRPr sz="1800">
              <a:solidFill>
                <a:schemeClr val="dk1"/>
              </a:solidFill>
              <a:latin typeface="Helvetica Neue"/>
              <a:ea typeface="Helvetica Neue"/>
              <a:cs typeface="Helvetica Neue"/>
              <a:sym typeface="Helvetica Neue"/>
            </a:endParaRPr>
          </a:p>
        </p:txBody>
      </p:sp>
      <p:sp>
        <p:nvSpPr>
          <p:cNvPr id="865" name="Google Shape;865;p28"/>
          <p:cNvSpPr txBox="1"/>
          <p:nvPr>
            <p:ph idx="1" type="body"/>
          </p:nvPr>
        </p:nvSpPr>
        <p:spPr>
          <a:xfrm>
            <a:off x="311700" y="1162850"/>
            <a:ext cx="7953300" cy="3610800"/>
          </a:xfrm>
          <a:prstGeom prst="rect">
            <a:avLst/>
          </a:prstGeom>
        </p:spPr>
        <p:txBody>
          <a:bodyPr anchorCtr="0" anchor="t" bIns="91425" lIns="91425" spcFirstLastPara="1" rIns="91425" wrap="square" tIns="91425">
            <a:normAutofit fontScale="77500" lnSpcReduction="10000"/>
          </a:bodyPr>
          <a:lstStyle/>
          <a:p>
            <a:pPr indent="-331946" lvl="0" marL="457200" rtl="0" algn="l">
              <a:lnSpc>
                <a:spcPct val="150000"/>
              </a:lnSpc>
              <a:spcBef>
                <a:spcPts val="0"/>
              </a:spcBef>
              <a:spcAft>
                <a:spcPts val="0"/>
              </a:spcAft>
              <a:buClr>
                <a:schemeClr val="dk1"/>
              </a:buClr>
              <a:buSzPct val="100000"/>
              <a:buFont typeface="Helvetica Neue"/>
              <a:buChar char="●"/>
            </a:pPr>
            <a:r>
              <a:rPr lang="en" sz="2100">
                <a:solidFill>
                  <a:schemeClr val="dk1"/>
                </a:solidFill>
                <a:latin typeface="Helvetica Neue"/>
                <a:ea typeface="Helvetica Neue"/>
                <a:cs typeface="Helvetica Neue"/>
                <a:sym typeface="Helvetica Neue"/>
              </a:rPr>
              <a:t>Consists of</a:t>
            </a:r>
            <a:endParaRPr sz="2100">
              <a:solidFill>
                <a:schemeClr val="dk1"/>
              </a:solidFill>
              <a:latin typeface="Helvetica Neue"/>
              <a:ea typeface="Helvetica Neue"/>
              <a:cs typeface="Helvetica Neue"/>
              <a:sym typeface="Helvetica Neue"/>
            </a:endParaRPr>
          </a:p>
          <a:p>
            <a:pPr indent="-331946" lvl="1" marL="914400" rtl="0" algn="l">
              <a:lnSpc>
                <a:spcPct val="150000"/>
              </a:lnSpc>
              <a:spcBef>
                <a:spcPts val="0"/>
              </a:spcBef>
              <a:spcAft>
                <a:spcPts val="0"/>
              </a:spcAft>
              <a:buClr>
                <a:schemeClr val="dk1"/>
              </a:buClr>
              <a:buSzPct val="100000"/>
              <a:buFont typeface="Helvetica Neue"/>
              <a:buChar char="○"/>
            </a:pPr>
            <a:r>
              <a:rPr lang="en" sz="2100">
                <a:solidFill>
                  <a:schemeClr val="dk1"/>
                </a:solidFill>
                <a:latin typeface="Helvetica Neue"/>
                <a:ea typeface="Helvetica Neue"/>
                <a:cs typeface="Helvetica Neue"/>
                <a:sym typeface="Helvetica Neue"/>
              </a:rPr>
              <a:t>51 councilmembers</a:t>
            </a:r>
            <a:endParaRPr sz="2100">
              <a:solidFill>
                <a:schemeClr val="dk1"/>
              </a:solidFill>
              <a:latin typeface="Helvetica Neue"/>
              <a:ea typeface="Helvetica Neue"/>
              <a:cs typeface="Helvetica Neue"/>
              <a:sym typeface="Helvetica Neue"/>
            </a:endParaRPr>
          </a:p>
          <a:p>
            <a:pPr indent="-331946" lvl="2" marL="1371600" rtl="0" algn="l">
              <a:lnSpc>
                <a:spcPct val="150000"/>
              </a:lnSpc>
              <a:spcBef>
                <a:spcPts val="0"/>
              </a:spcBef>
              <a:spcAft>
                <a:spcPts val="0"/>
              </a:spcAft>
              <a:buClr>
                <a:schemeClr val="dk1"/>
              </a:buClr>
              <a:buSzPct val="100000"/>
              <a:buFont typeface="Helvetica Neue"/>
              <a:buChar char="■"/>
            </a:pPr>
            <a:r>
              <a:rPr lang="en" sz="2100">
                <a:solidFill>
                  <a:schemeClr val="dk1"/>
                </a:solidFill>
                <a:latin typeface="Helvetica Neue"/>
                <a:ea typeface="Helvetica Neue"/>
                <a:cs typeface="Helvetica Neue"/>
                <a:sym typeface="Helvetica Neue"/>
              </a:rPr>
              <a:t>Different flavors of Democrats</a:t>
            </a:r>
            <a:endParaRPr sz="2100">
              <a:solidFill>
                <a:schemeClr val="dk1"/>
              </a:solidFill>
              <a:latin typeface="Helvetica Neue"/>
              <a:ea typeface="Helvetica Neue"/>
              <a:cs typeface="Helvetica Neue"/>
              <a:sym typeface="Helvetica Neue"/>
            </a:endParaRPr>
          </a:p>
          <a:p>
            <a:pPr indent="-331946" lvl="1" marL="914400" rtl="0" algn="l">
              <a:lnSpc>
                <a:spcPct val="150000"/>
              </a:lnSpc>
              <a:spcBef>
                <a:spcPts val="0"/>
              </a:spcBef>
              <a:spcAft>
                <a:spcPts val="0"/>
              </a:spcAft>
              <a:buClr>
                <a:schemeClr val="dk1"/>
              </a:buClr>
              <a:buSzPct val="100000"/>
              <a:buFont typeface="Helvetica Neue"/>
              <a:buChar char="○"/>
            </a:pPr>
            <a:r>
              <a:rPr lang="en" sz="2100">
                <a:solidFill>
                  <a:schemeClr val="dk1"/>
                </a:solidFill>
                <a:latin typeface="Helvetica Neue"/>
                <a:ea typeface="Helvetica Neue"/>
                <a:cs typeface="Helvetica Neue"/>
                <a:sym typeface="Helvetica Neue"/>
              </a:rPr>
              <a:t>Stated meetings</a:t>
            </a:r>
            <a:endParaRPr sz="2100">
              <a:solidFill>
                <a:schemeClr val="dk1"/>
              </a:solidFill>
              <a:latin typeface="Helvetica Neue"/>
              <a:ea typeface="Helvetica Neue"/>
              <a:cs typeface="Helvetica Neue"/>
              <a:sym typeface="Helvetica Neue"/>
            </a:endParaRPr>
          </a:p>
          <a:p>
            <a:pPr indent="-331946" lvl="1" marL="914400" rtl="0" algn="l">
              <a:lnSpc>
                <a:spcPct val="150000"/>
              </a:lnSpc>
              <a:spcBef>
                <a:spcPts val="0"/>
              </a:spcBef>
              <a:spcAft>
                <a:spcPts val="0"/>
              </a:spcAft>
              <a:buClr>
                <a:schemeClr val="dk1"/>
              </a:buClr>
              <a:buSzPct val="100000"/>
              <a:buFont typeface="Helvetica Neue"/>
              <a:buChar char="○"/>
            </a:pPr>
            <a:r>
              <a:rPr lang="en" sz="2100">
                <a:solidFill>
                  <a:schemeClr val="dk1"/>
                </a:solidFill>
                <a:latin typeface="Helvetica Neue"/>
                <a:ea typeface="Helvetica Neue"/>
                <a:cs typeface="Helvetica Neue"/>
                <a:sym typeface="Helvetica Neue"/>
              </a:rPr>
              <a:t>35 commitees</a:t>
            </a:r>
            <a:endParaRPr sz="2100">
              <a:solidFill>
                <a:schemeClr val="dk1"/>
              </a:solidFill>
              <a:latin typeface="Helvetica Neue"/>
              <a:ea typeface="Helvetica Neue"/>
              <a:cs typeface="Helvetica Neue"/>
              <a:sym typeface="Helvetica Neue"/>
            </a:endParaRPr>
          </a:p>
          <a:p>
            <a:pPr indent="-331946" lvl="0" marL="457200" rtl="0" algn="l">
              <a:lnSpc>
                <a:spcPct val="150000"/>
              </a:lnSpc>
              <a:spcBef>
                <a:spcPts val="0"/>
              </a:spcBef>
              <a:spcAft>
                <a:spcPts val="0"/>
              </a:spcAft>
              <a:buClr>
                <a:schemeClr val="dk1"/>
              </a:buClr>
              <a:buSzPct val="100000"/>
              <a:buFont typeface="Helvetica Neue"/>
              <a:buChar char="●"/>
            </a:pPr>
            <a:r>
              <a:rPr lang="en" sz="2100">
                <a:solidFill>
                  <a:schemeClr val="dk1"/>
                </a:solidFill>
                <a:latin typeface="Helvetica Neue"/>
                <a:ea typeface="Helvetica Neue"/>
                <a:cs typeface="Helvetica Neue"/>
                <a:sym typeface="Helvetica Neue"/>
              </a:rPr>
              <a:t>Powers</a:t>
            </a:r>
            <a:endParaRPr sz="2100">
              <a:solidFill>
                <a:schemeClr val="dk1"/>
              </a:solidFill>
              <a:latin typeface="Helvetica Neue"/>
              <a:ea typeface="Helvetica Neue"/>
              <a:cs typeface="Helvetica Neue"/>
              <a:sym typeface="Helvetica Neue"/>
            </a:endParaRPr>
          </a:p>
          <a:p>
            <a:pPr indent="-331946" lvl="1" marL="914400" rtl="0" algn="l">
              <a:lnSpc>
                <a:spcPct val="150000"/>
              </a:lnSpc>
              <a:spcBef>
                <a:spcPts val="0"/>
              </a:spcBef>
              <a:spcAft>
                <a:spcPts val="0"/>
              </a:spcAft>
              <a:buClr>
                <a:schemeClr val="dk1"/>
              </a:buClr>
              <a:buSzPct val="100000"/>
              <a:buFont typeface="Helvetica Neue"/>
              <a:buChar char="○"/>
            </a:pPr>
            <a:r>
              <a:rPr lang="en" sz="2100">
                <a:solidFill>
                  <a:schemeClr val="dk1"/>
                </a:solidFill>
                <a:latin typeface="Helvetica Neue"/>
                <a:ea typeface="Helvetica Neue"/>
                <a:cs typeface="Helvetica Neue"/>
                <a:sym typeface="Helvetica Neue"/>
              </a:rPr>
              <a:t>Pass local legislation</a:t>
            </a:r>
            <a:endParaRPr sz="2100">
              <a:solidFill>
                <a:schemeClr val="dk1"/>
              </a:solidFill>
              <a:latin typeface="Helvetica Neue"/>
              <a:ea typeface="Helvetica Neue"/>
              <a:cs typeface="Helvetica Neue"/>
              <a:sym typeface="Helvetica Neue"/>
            </a:endParaRPr>
          </a:p>
          <a:p>
            <a:pPr indent="-331946" lvl="1" marL="914400" rtl="0" algn="l">
              <a:lnSpc>
                <a:spcPct val="150000"/>
              </a:lnSpc>
              <a:spcBef>
                <a:spcPts val="0"/>
              </a:spcBef>
              <a:spcAft>
                <a:spcPts val="0"/>
              </a:spcAft>
              <a:buClr>
                <a:schemeClr val="dk1"/>
              </a:buClr>
              <a:buSzPct val="100000"/>
              <a:buFont typeface="Helvetica Neue"/>
              <a:buChar char="○"/>
            </a:pPr>
            <a:r>
              <a:rPr lang="en" sz="2100">
                <a:solidFill>
                  <a:schemeClr val="dk1"/>
                </a:solidFill>
                <a:latin typeface="Helvetica Neue"/>
                <a:ea typeface="Helvetica Neue"/>
                <a:cs typeface="Helvetica Neue"/>
                <a:sym typeface="Helvetica Neue"/>
              </a:rPr>
              <a:t>Budget</a:t>
            </a:r>
            <a:endParaRPr sz="2100">
              <a:solidFill>
                <a:schemeClr val="dk1"/>
              </a:solidFill>
              <a:latin typeface="Helvetica Neue"/>
              <a:ea typeface="Helvetica Neue"/>
              <a:cs typeface="Helvetica Neue"/>
              <a:sym typeface="Helvetica Neue"/>
            </a:endParaRPr>
          </a:p>
          <a:p>
            <a:pPr indent="-331946" lvl="1" marL="914400" rtl="0" algn="l">
              <a:lnSpc>
                <a:spcPct val="150000"/>
              </a:lnSpc>
              <a:spcBef>
                <a:spcPts val="0"/>
              </a:spcBef>
              <a:spcAft>
                <a:spcPts val="0"/>
              </a:spcAft>
              <a:buClr>
                <a:schemeClr val="dk1"/>
              </a:buClr>
              <a:buSzPct val="100000"/>
              <a:buFont typeface="Helvetica Neue"/>
              <a:buChar char="○"/>
            </a:pPr>
            <a:r>
              <a:rPr lang="en" sz="2100">
                <a:solidFill>
                  <a:schemeClr val="dk1"/>
                </a:solidFill>
                <a:latin typeface="Helvetica Neue"/>
                <a:ea typeface="Helvetica Neue"/>
                <a:cs typeface="Helvetica Neue"/>
                <a:sym typeface="Helvetica Neue"/>
              </a:rPr>
              <a:t>Land use</a:t>
            </a:r>
            <a:endParaRPr sz="2100">
              <a:solidFill>
                <a:schemeClr val="dk1"/>
              </a:solidFill>
              <a:latin typeface="Helvetica Neue"/>
              <a:ea typeface="Helvetica Neue"/>
              <a:cs typeface="Helvetica Neue"/>
              <a:sym typeface="Helvetica Neue"/>
            </a:endParaRPr>
          </a:p>
          <a:p>
            <a:pPr indent="-331946" lvl="1" marL="914400" rtl="0" algn="l">
              <a:lnSpc>
                <a:spcPct val="150000"/>
              </a:lnSpc>
              <a:spcBef>
                <a:spcPts val="0"/>
              </a:spcBef>
              <a:spcAft>
                <a:spcPts val="0"/>
              </a:spcAft>
              <a:buClr>
                <a:schemeClr val="dk1"/>
              </a:buClr>
              <a:buSzPct val="100000"/>
              <a:buFont typeface="Helvetica Neue"/>
              <a:buChar char="○"/>
            </a:pPr>
            <a:r>
              <a:rPr lang="en" sz="2100">
                <a:solidFill>
                  <a:schemeClr val="dk1"/>
                </a:solidFill>
                <a:latin typeface="Helvetica Neue"/>
                <a:ea typeface="Helvetica Neue"/>
                <a:cs typeface="Helvetica Neue"/>
                <a:sym typeface="Helvetica Neue"/>
              </a:rPr>
              <a:t>Councilmember discretionary budget</a:t>
            </a:r>
            <a:endParaRPr sz="2100">
              <a:solidFill>
                <a:schemeClr val="dk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